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6b3a9a55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6b3a9a5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6b3a9a55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6b3a9a55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4e24cd64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4e24cd64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4e24cd64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4e24cd64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4e24cd6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4e24cd6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6b3a9a55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6b3a9a55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6b3a9a55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6b3a9a55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84a024bf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84a024bf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84a024bf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84a024bf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84a024bf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84a024b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6b3a9a55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6b3a9a55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6b3a9a55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6b3a9a55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0000"/>
              </a:lnSpc>
              <a:spcBef>
                <a:spcPts val="1000"/>
              </a:spcBef>
              <a:spcAft>
                <a:spcPts val="0"/>
              </a:spcAft>
              <a:buNone/>
            </a:pPr>
            <a:r>
              <a:rPr lang="fr">
                <a:solidFill>
                  <a:srgbClr val="666666"/>
                </a:solidFill>
                <a:latin typeface="Droid Serif"/>
                <a:ea typeface="Droid Serif"/>
                <a:cs typeface="Droid Serif"/>
                <a:sym typeface="Droid Serif"/>
              </a:rPr>
              <a:t>Afin de pouvoir déterminer de manière précise les intersections entre les nervures correspondant à nos points d’intérêt, il est nécessaire d’affiner les contours extraits de nos images réduites enregistrées au cours de l’étape précédente. Pour cela nous avons utilisé l’opération morphologique du module skimage.morphology “skeletonize”, qui réduit l’épaisseur des contours à 1 pixel sans dégrader les formes, sur une image précédemment binarisée. De plus, en testant des opérations morphologiques telles que la fermeture, nous sommes parvenus à réduire les débuts de nervures parasites qui faussent la détection des intersections. On a donc fait : </a:t>
            </a:r>
            <a:r>
              <a:rPr i="1" lang="fr">
                <a:solidFill>
                  <a:srgbClr val="666666"/>
                </a:solidFill>
                <a:latin typeface="Droid Serif"/>
                <a:ea typeface="Droid Serif"/>
                <a:cs typeface="Droid Serif"/>
                <a:sym typeface="Droid Serif"/>
              </a:rPr>
              <a:t>Binarisation -&gt; Fermeture -&gt; Amincissement</a:t>
            </a:r>
            <a:endParaRPr i="1">
              <a:solidFill>
                <a:srgbClr val="666666"/>
              </a:solidFill>
              <a:latin typeface="Droid Serif"/>
              <a:ea typeface="Droid Serif"/>
              <a:cs typeface="Droid Serif"/>
              <a:sym typeface="Droid Serif"/>
            </a:endParaRPr>
          </a:p>
          <a:p>
            <a:pPr indent="457200" lvl="0" marL="0" rtl="0" algn="just">
              <a:lnSpc>
                <a:spcPct val="130000"/>
              </a:lnSpc>
              <a:spcBef>
                <a:spcPts val="1000"/>
              </a:spcBef>
              <a:spcAft>
                <a:spcPts val="0"/>
              </a:spcAft>
              <a:buClr>
                <a:schemeClr val="dk1"/>
              </a:buClr>
              <a:buSzPts val="1100"/>
              <a:buFont typeface="Arial"/>
              <a:buNone/>
            </a:pPr>
            <a:r>
              <a:rPr lang="fr">
                <a:solidFill>
                  <a:srgbClr val="666666"/>
                </a:solidFill>
                <a:latin typeface="Droid Serif"/>
                <a:ea typeface="Droid Serif"/>
                <a:cs typeface="Droid Serif"/>
                <a:sym typeface="Droid Serif"/>
              </a:rPr>
              <a:t>L’image obtenue à la fin nécessite d’être re-binarisée, et nous avons aussi supprimé son cadre pour avoir moins de soucis par la suite :</a:t>
            </a:r>
            <a:endParaRPr i="1">
              <a:solidFill>
                <a:srgbClr val="666666"/>
              </a:solidFill>
              <a:latin typeface="Droid Serif"/>
              <a:ea typeface="Droid Serif"/>
              <a:cs typeface="Droid Serif"/>
              <a:sym typeface="Droid Serif"/>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8246a2d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8246a2d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a:solidFill>
                  <a:srgbClr val="666666"/>
                </a:solidFill>
                <a:latin typeface="Droid Serif"/>
                <a:ea typeface="Droid Serif"/>
                <a:cs typeface="Droid Serif"/>
                <a:sym typeface="Droid Serif"/>
              </a:rPr>
              <a:t>Pour détecter les 3 points nous servant à calculer l’indice cubital, nous recherchons les intersections grâce au “crossing number”, un critère que nous avons calculé pour chaque pixel, qui marche comme suit :</a:t>
            </a:r>
            <a:endParaRPr>
              <a:solidFill>
                <a:srgbClr val="666666"/>
              </a:solidFill>
              <a:latin typeface="Droid Serif"/>
              <a:ea typeface="Droid Serif"/>
              <a:cs typeface="Droid Serif"/>
              <a:sym typeface="Droid Serif"/>
            </a:endParaRPr>
          </a:p>
          <a:p>
            <a:pPr indent="457200" lvl="0" marL="0" rtl="0" algn="just">
              <a:lnSpc>
                <a:spcPct val="130000"/>
              </a:lnSpc>
              <a:spcBef>
                <a:spcPts val="1000"/>
              </a:spcBef>
              <a:spcAft>
                <a:spcPts val="0"/>
              </a:spcAft>
              <a:buNone/>
            </a:pPr>
            <a:r>
              <a:rPr lang="fr">
                <a:solidFill>
                  <a:srgbClr val="666666"/>
                </a:solidFill>
                <a:latin typeface="Droid Serif"/>
                <a:ea typeface="Droid Serif"/>
                <a:cs typeface="Droid Serif"/>
                <a:sym typeface="Droid Serif"/>
              </a:rPr>
              <a:t>Ci-dessus, seul le pixel central de la 3ème image est au centre d’une bifurcation : on ajoute donc ses coordonnées à la liste “intersections”. </a:t>
            </a:r>
            <a:endParaRPr u="sng">
              <a:solidFill>
                <a:srgbClr val="666666"/>
              </a:solidFill>
              <a:latin typeface="Droid Serif"/>
              <a:ea typeface="Droid Serif"/>
              <a:cs typeface="Droid Serif"/>
              <a:sym typeface="Droid Serif"/>
            </a:endParaRPr>
          </a:p>
          <a:p>
            <a:pPr indent="0" lvl="0" marL="0" rtl="0" algn="ctr">
              <a:lnSpc>
                <a:spcPct val="130000"/>
              </a:lnSpc>
              <a:spcBef>
                <a:spcPts val="1000"/>
              </a:spcBef>
              <a:spcAft>
                <a:spcPts val="0"/>
              </a:spcAft>
              <a:buNone/>
            </a:pPr>
            <a:r>
              <a:t/>
            </a:r>
            <a:endParaRPr u="sng">
              <a:solidFill>
                <a:srgbClr val="666666"/>
              </a:solidFill>
              <a:latin typeface="Droid Serif"/>
              <a:ea typeface="Droid Serif"/>
              <a:cs typeface="Droid Serif"/>
              <a:sym typeface="Droid Serif"/>
            </a:endParaRPr>
          </a:p>
          <a:p>
            <a:pPr indent="0" lvl="0" marL="0" rtl="0" algn="just">
              <a:lnSpc>
                <a:spcPct val="115000"/>
              </a:lnSpc>
              <a:spcBef>
                <a:spcPts val="0"/>
              </a:spcBef>
              <a:spcAft>
                <a:spcPts val="0"/>
              </a:spcAft>
              <a:buNone/>
            </a:pPr>
            <a:r>
              <a:rPr lang="fr">
                <a:solidFill>
                  <a:srgbClr val="666666"/>
                </a:solidFill>
                <a:latin typeface="Droid Serif"/>
                <a:ea typeface="Droid Serif"/>
                <a:cs typeface="Droid Serif"/>
                <a:sym typeface="Droid Serif"/>
              </a:rPr>
              <a:t>Ceci nous permet de dresser la liste des intersections, soit les points candidats aux 3 points d’intérêt que nous cherchons. Nous remarquons que notre liste contient plusieurs tuples de coordonnées vraiment proches, qui correspondent au même point d’intérêt. Après avoir créé trois groupes dans les meilleurs cas, où chaque groupe de tuples correspond à la position d’un point d’intérêt, nous prenons la moyenne de ces coordonnées pour déterminer les coordonnées finales des trois points d’intérêt. </a:t>
            </a:r>
            <a:endParaRPr sz="1300">
              <a:solidFill>
                <a:srgbClr val="666666"/>
              </a:solidFill>
              <a:latin typeface="Droid Serif"/>
              <a:ea typeface="Droid Serif"/>
              <a:cs typeface="Droid Serif"/>
              <a:sym typeface="Droid Serif"/>
            </a:endParaRPr>
          </a:p>
          <a:p>
            <a:pPr indent="0" lvl="0" marL="0" rtl="0" algn="l">
              <a:lnSpc>
                <a:spcPct val="130000"/>
              </a:lnSpc>
              <a:spcBef>
                <a:spcPts val="2400"/>
              </a:spcBef>
              <a:spcAft>
                <a:spcPts val="0"/>
              </a:spcAft>
              <a:buNone/>
            </a:pPr>
            <a:r>
              <a:rPr lang="fr">
                <a:solidFill>
                  <a:srgbClr val="666666"/>
                </a:solidFill>
                <a:latin typeface="Droid Serif"/>
                <a:ea typeface="Droid Serif"/>
                <a:cs typeface="Droid Serif"/>
                <a:sym typeface="Droid Serif"/>
              </a:rPr>
              <a:t>Nous avons alors un tableau avec les coordonnées de 3 points : il ne reste alors plus qu’à calculer la distance euclidienne entre les points les plus proches, puis le rapport des deux distances. </a:t>
            </a:r>
            <a:endParaRPr>
              <a:solidFill>
                <a:srgbClr val="666666"/>
              </a:solidFill>
              <a:latin typeface="Droid Serif"/>
              <a:ea typeface="Droid Serif"/>
              <a:cs typeface="Droid Serif"/>
              <a:sym typeface="Droid Serif"/>
            </a:endParaRPr>
          </a:p>
          <a:p>
            <a:pPr indent="0" lvl="0" marL="0" rtl="0" algn="just">
              <a:lnSpc>
                <a:spcPct val="130000"/>
              </a:lnSpc>
              <a:spcBef>
                <a:spcPts val="1000"/>
              </a:spcBef>
              <a:spcAft>
                <a:spcPts val="0"/>
              </a:spcAft>
              <a:buNone/>
            </a:pPr>
            <a:r>
              <a:t/>
            </a:r>
            <a:endParaRPr>
              <a:solidFill>
                <a:srgbClr val="666666"/>
              </a:solidFill>
              <a:latin typeface="Droid Serif"/>
              <a:ea typeface="Droid Serif"/>
              <a:cs typeface="Droid Serif"/>
              <a:sym typeface="Droid Serif"/>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8246a2d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8246a2d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0000"/>
              </a:lnSpc>
              <a:spcBef>
                <a:spcPts val="1000"/>
              </a:spcBef>
              <a:spcAft>
                <a:spcPts val="0"/>
              </a:spcAft>
              <a:buClr>
                <a:schemeClr val="dk1"/>
              </a:buClr>
              <a:buSzPts val="1100"/>
              <a:buFont typeface="Arial"/>
              <a:buNone/>
            </a:pPr>
            <a:r>
              <a:rPr lang="fr">
                <a:solidFill>
                  <a:srgbClr val="666666"/>
                </a:solidFill>
                <a:latin typeface="Droid Serif"/>
                <a:ea typeface="Droid Serif"/>
                <a:cs typeface="Droid Serif"/>
                <a:sym typeface="Droid Serif"/>
              </a:rPr>
              <a:t>Grâce à une simple division de distances euclidiennes, on obtient les indices cubitaux de chaque aile.  	</a:t>
            </a:r>
            <a:endParaRPr>
              <a:solidFill>
                <a:srgbClr val="666666"/>
              </a:solidFill>
              <a:latin typeface="Droid Serif"/>
              <a:ea typeface="Droid Serif"/>
              <a:cs typeface="Droid Serif"/>
              <a:sym typeface="Droid Serif"/>
            </a:endParaRPr>
          </a:p>
          <a:p>
            <a:pPr indent="0" lvl="0" marL="0" rtl="0" algn="just">
              <a:lnSpc>
                <a:spcPct val="130000"/>
              </a:lnSpc>
              <a:spcBef>
                <a:spcPts val="1000"/>
              </a:spcBef>
              <a:spcAft>
                <a:spcPts val="0"/>
              </a:spcAft>
              <a:buClr>
                <a:schemeClr val="dk1"/>
              </a:buClr>
              <a:buSzPts val="1100"/>
              <a:buFont typeface="Arial"/>
              <a:buNone/>
            </a:pPr>
            <a:r>
              <a:rPr lang="fr">
                <a:solidFill>
                  <a:srgbClr val="666666"/>
                </a:solidFill>
                <a:latin typeface="Droid Serif"/>
                <a:ea typeface="Droid Serif"/>
                <a:cs typeface="Droid Serif"/>
                <a:sym typeface="Droid Serif"/>
              </a:rPr>
              <a:t>En comparant nos résultats informatiques aux résultats relevés manuellement sur les ailes, on se rend compte que seules 50% des ailes sont exploitables pour le calcul de l’indice cubital par nos algorithmes. On distingue 3 origines différentes pour les erreurs : la détection échoue car une intersection n’est pas détectée et n’apparaît pas dans notre liste de points potentiels, la séparation en sous-groupes pour calculer la moyenne n’est pas satisfaisante, ou bien l’indice cubital calculé est aberrant. </a:t>
            </a:r>
            <a:endParaRPr>
              <a:solidFill>
                <a:srgbClr val="666666"/>
              </a:solidFill>
              <a:latin typeface="Droid Serif"/>
              <a:ea typeface="Droid Serif"/>
              <a:cs typeface="Droid Serif"/>
              <a:sym typeface="Droid Serif"/>
            </a:endParaRPr>
          </a:p>
          <a:p>
            <a:pPr indent="0" lvl="0" marL="0" rtl="0" algn="just">
              <a:lnSpc>
                <a:spcPct val="130000"/>
              </a:lnSpc>
              <a:spcBef>
                <a:spcPts val="1000"/>
              </a:spcBef>
              <a:spcAft>
                <a:spcPts val="0"/>
              </a:spcAft>
              <a:buNone/>
            </a:pPr>
            <a:r>
              <a:rPr lang="fr">
                <a:solidFill>
                  <a:srgbClr val="666666"/>
                </a:solidFill>
                <a:latin typeface="Droid Serif"/>
                <a:ea typeface="Droid Serif"/>
                <a:cs typeface="Droid Serif"/>
                <a:sym typeface="Droid Serif"/>
              </a:rPr>
              <a:t>	Parmi les 50% d’ailes exploitables, environ 22% ne passent pas l’étape suivante ; le calcul informatique et le calcul manuel donnent des conclusions différentes. (ici pour 2 individus) 33% donnent la même conclusion sur l’indice cubital, et les autres donnent un résultat non concluant, car lorsque l’indice cubital est compris entre 1,55 et 2, il n’est pas possible de conclure sur l’espèce de l’abeille grâce à ce critère. </a:t>
            </a:r>
            <a:endParaRPr>
              <a:solidFill>
                <a:srgbClr val="666666"/>
              </a:solidFill>
              <a:latin typeface="Droid Serif"/>
              <a:ea typeface="Droid Serif"/>
              <a:cs typeface="Droid Serif"/>
              <a:sym typeface="Droid Serif"/>
            </a:endParaRPr>
          </a:p>
          <a:p>
            <a:pPr indent="457200" lvl="0" marL="0" rtl="0" algn="just">
              <a:lnSpc>
                <a:spcPct val="130000"/>
              </a:lnSpc>
              <a:spcBef>
                <a:spcPts val="1000"/>
              </a:spcBef>
              <a:spcAft>
                <a:spcPts val="0"/>
              </a:spcAft>
              <a:buClr>
                <a:schemeClr val="dk1"/>
              </a:buClr>
              <a:buSzPts val="1100"/>
              <a:buFont typeface="Arial"/>
              <a:buNone/>
            </a:pPr>
            <a:r>
              <a:rPr lang="fr">
                <a:solidFill>
                  <a:srgbClr val="666666"/>
                </a:solidFill>
                <a:latin typeface="Droid Serif"/>
                <a:ea typeface="Droid Serif"/>
                <a:cs typeface="Droid Serif"/>
                <a:sym typeface="Droid Serif"/>
              </a:rPr>
              <a:t>Ces calculs sont faits sur une seule ruche de 18 individus donc sur un petit échantillon, ce qui réduit leur fiabilité, mais on peut déjà conclure que notre algorithme n’est pas assez robuste pour traiter toutes les ailes efficacement et pour déterminer le taux d’hybridation d’une ruche. </a:t>
            </a:r>
            <a:endParaRPr>
              <a:solidFill>
                <a:srgbClr val="666666"/>
              </a:solidFill>
              <a:latin typeface="Droid Serif"/>
              <a:ea typeface="Droid Serif"/>
              <a:cs typeface="Droid Serif"/>
              <a:sym typeface="Droid Serif"/>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6b3a9a55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6b3a9a55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 rapport au projet de l’année dernière où les étudiants avaient réussi à calculer l’indice pour une unique aile, nous sommes capables d’appliquer nos traitements plus automatiques sur plusieurs ailes. </a:t>
            </a:r>
            <a:endParaRPr/>
          </a:p>
          <a:p>
            <a:pPr indent="0" lvl="0" marL="0" rtl="0" algn="l">
              <a:spcBef>
                <a:spcPts val="0"/>
              </a:spcBef>
              <a:spcAft>
                <a:spcPts val="0"/>
              </a:spcAft>
              <a:buNone/>
            </a:pPr>
            <a:r>
              <a:rPr lang="fr"/>
              <a:t>Pour encore améliorer la robustesse de notre application, et de pouvoir être efficace sur un plus grand nombre d’ailes, on a pensé qu’il serait intéressant d’explorer la piste du réseau de neurones pour détecter plus rapidement et précisément les points </a:t>
            </a:r>
            <a:r>
              <a:rPr lang="fr"/>
              <a:t>d'intersection</a:t>
            </a:r>
            <a:r>
              <a:rPr lang="fr"/>
              <a:t>, par la suite, afin de, ou un algorithme avec des labels pour la segmentation. </a:t>
            </a:r>
            <a:endParaRPr/>
          </a:p>
          <a:p>
            <a:pPr indent="0" lvl="0" marL="0" rtl="0" algn="l">
              <a:spcBef>
                <a:spcPts val="0"/>
              </a:spcBef>
              <a:spcAft>
                <a:spcPts val="0"/>
              </a:spcAft>
              <a:buNone/>
            </a:pPr>
            <a:r>
              <a:rPr lang="fr"/>
              <a:t>Merci de nous avoir écouté, et on est là pour vos questions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4e24cd6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4e24cd6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6b3a9a55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6b3a9a55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6b3a9a55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6b3a9a55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6b3a9a55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6b3a9a5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6b3a9a55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6b3a9a55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6d243f8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6d243f8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6d243f8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6d243f8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24.jp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83000"/>
          </a:blip>
          <a:stretch>
            <a:fillRect/>
          </a:stretch>
        </p:blipFill>
        <p:spPr>
          <a:xfrm>
            <a:off x="728200" y="-10475"/>
            <a:ext cx="7771240" cy="5143500"/>
          </a:xfrm>
          <a:prstGeom prst="rect">
            <a:avLst/>
          </a:prstGeom>
          <a:noFill/>
          <a:ln>
            <a:noFill/>
          </a:ln>
          <a:effectLst>
            <a:outerShdw blurRad="57150" rotWithShape="0" algn="bl" dir="5400000" dist="19050">
              <a:srgbClr val="000000">
                <a:alpha val="50000"/>
              </a:srgbClr>
            </a:outerShdw>
          </a:effectLst>
        </p:spPr>
      </p:pic>
      <p:sp>
        <p:nvSpPr>
          <p:cNvPr id="55" name="Google Shape;55;p13"/>
          <p:cNvSpPr txBox="1"/>
          <p:nvPr>
            <p:ph type="ctrTitle"/>
          </p:nvPr>
        </p:nvSpPr>
        <p:spPr>
          <a:xfrm>
            <a:off x="623408" y="1144125"/>
            <a:ext cx="8520600" cy="2052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1000"/>
              </a:spcBef>
              <a:spcAft>
                <a:spcPts val="0"/>
              </a:spcAft>
              <a:buNone/>
            </a:pPr>
            <a:r>
              <a:rPr lang="fr" sz="4200">
                <a:latin typeface="Oswald"/>
                <a:ea typeface="Oswald"/>
                <a:cs typeface="Oswald"/>
                <a:sym typeface="Oswald"/>
              </a:rPr>
              <a:t>ANALYSE BIOMÉTRIQUE DES AILES D’ABEILLES</a:t>
            </a:r>
            <a:endParaRPr/>
          </a:p>
        </p:txBody>
      </p:sp>
      <p:sp>
        <p:nvSpPr>
          <p:cNvPr id="56" name="Google Shape;56;p13"/>
          <p:cNvSpPr txBox="1"/>
          <p:nvPr>
            <p:ph idx="1" type="subTitle"/>
          </p:nvPr>
        </p:nvSpPr>
        <p:spPr>
          <a:xfrm>
            <a:off x="464100" y="2834125"/>
            <a:ext cx="8520600" cy="792600"/>
          </a:xfrm>
          <a:prstGeom prst="rect">
            <a:avLst/>
          </a:prstGeom>
        </p:spPr>
        <p:txBody>
          <a:bodyPr anchorCtr="0" anchor="t" bIns="91425" lIns="91425" spcFirstLastPara="1" rIns="91425" wrap="square" tIns="91425">
            <a:normAutofit fontScale="62500" lnSpcReduction="20000"/>
          </a:bodyPr>
          <a:lstStyle/>
          <a:p>
            <a:pPr indent="0" lvl="0" marL="0" rtl="0" algn="ctr">
              <a:lnSpc>
                <a:spcPct val="130000"/>
              </a:lnSpc>
              <a:spcBef>
                <a:spcPts val="600"/>
              </a:spcBef>
              <a:spcAft>
                <a:spcPts val="0"/>
              </a:spcAft>
              <a:buNone/>
            </a:pPr>
            <a:r>
              <a:t/>
            </a:r>
            <a:endParaRPr i="1" sz="1600">
              <a:solidFill>
                <a:srgbClr val="666666"/>
              </a:solidFill>
              <a:latin typeface="Droid Serif"/>
              <a:ea typeface="Droid Serif"/>
              <a:cs typeface="Droid Serif"/>
              <a:sym typeface="Droid Serif"/>
            </a:endParaRPr>
          </a:p>
          <a:p>
            <a:pPr indent="0" lvl="0" marL="0" rtl="0" algn="ctr">
              <a:lnSpc>
                <a:spcPct val="130000"/>
              </a:lnSpc>
              <a:spcBef>
                <a:spcPts val="2000"/>
              </a:spcBef>
              <a:spcAft>
                <a:spcPts val="0"/>
              </a:spcAft>
              <a:buNone/>
            </a:pPr>
            <a:r>
              <a:rPr b="1" lang="fr" sz="1600">
                <a:solidFill>
                  <a:schemeClr val="dk1"/>
                </a:solidFill>
                <a:latin typeface="Droid Serif"/>
                <a:ea typeface="Droid Serif"/>
                <a:cs typeface="Droid Serif"/>
                <a:sym typeface="Droid Serif"/>
              </a:rPr>
              <a:t>Barbier Arthur, Bauchat Alice, Poulic Chloé, Segal Léontine</a:t>
            </a:r>
            <a:endParaRPr>
              <a:solidFill>
                <a:schemeClr val="dk1"/>
              </a:solidFill>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381000" lvl="0" marL="457200" rtl="0" algn="l">
              <a:lnSpc>
                <a:spcPct val="130000"/>
              </a:lnSpc>
              <a:spcBef>
                <a:spcPts val="1000"/>
              </a:spcBef>
              <a:spcAft>
                <a:spcPts val="0"/>
              </a:spcAft>
              <a:buClr>
                <a:srgbClr val="B45F06"/>
              </a:buClr>
              <a:buSzPts val="2400"/>
              <a:buFont typeface="Oswald"/>
              <a:buAutoNum type="romanUcPeriod" startAt="2"/>
            </a:pPr>
            <a:r>
              <a:rPr lang="fr" sz="2400">
                <a:solidFill>
                  <a:srgbClr val="B45F06"/>
                </a:solidFill>
                <a:latin typeface="Oswald"/>
                <a:ea typeface="Oswald"/>
                <a:cs typeface="Oswald"/>
                <a:sym typeface="Oswald"/>
              </a:rPr>
              <a:t>Filtrage</a:t>
            </a:r>
            <a:endParaRPr sz="2400">
              <a:solidFill>
                <a:srgbClr val="B45F06"/>
              </a:solidFill>
              <a:latin typeface="Oswald"/>
              <a:ea typeface="Oswald"/>
              <a:cs typeface="Oswald"/>
              <a:sym typeface="Oswald"/>
            </a:endParaRPr>
          </a:p>
        </p:txBody>
      </p:sp>
      <p:sp>
        <p:nvSpPr>
          <p:cNvPr id="151" name="Google Shape;15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fr" sz="1500">
                <a:latin typeface="Oswald"/>
                <a:ea typeface="Oswald"/>
                <a:cs typeface="Oswald"/>
                <a:sym typeface="Oswald"/>
              </a:rPr>
              <a:t>Objectif </a:t>
            </a:r>
            <a:r>
              <a:rPr lang="fr" sz="1500">
                <a:latin typeface="Oswald"/>
                <a:ea typeface="Oswald"/>
                <a:cs typeface="Oswald"/>
                <a:sym typeface="Oswald"/>
              </a:rPr>
              <a:t>: obtenir une image binaire avec seulement les nervures de l’aile</a:t>
            </a:r>
            <a:r>
              <a:rPr lang="fr"/>
              <a:t> </a:t>
            </a:r>
            <a:endParaRPr/>
          </a:p>
        </p:txBody>
      </p:sp>
      <p:sp>
        <p:nvSpPr>
          <p:cNvPr id="152" name="Google Shape;15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3" name="Google Shape;153;p22"/>
          <p:cNvPicPr preferRelativeResize="0"/>
          <p:nvPr/>
        </p:nvPicPr>
        <p:blipFill rotWithShape="1">
          <a:blip r:embed="rId3">
            <a:alphaModFix/>
          </a:blip>
          <a:srcRect b="14221" l="14319" r="21089" t="0"/>
          <a:stretch/>
        </p:blipFill>
        <p:spPr>
          <a:xfrm>
            <a:off x="2340050" y="1818975"/>
            <a:ext cx="1088950" cy="2083400"/>
          </a:xfrm>
          <a:prstGeom prst="rect">
            <a:avLst/>
          </a:prstGeom>
          <a:noFill/>
          <a:ln>
            <a:noFill/>
          </a:ln>
        </p:spPr>
      </p:pic>
      <p:pic>
        <p:nvPicPr>
          <p:cNvPr id="154" name="Google Shape;154;p22"/>
          <p:cNvPicPr preferRelativeResize="0"/>
          <p:nvPr/>
        </p:nvPicPr>
        <p:blipFill rotWithShape="1">
          <a:blip r:embed="rId4">
            <a:alphaModFix/>
          </a:blip>
          <a:srcRect b="13785" l="51023" r="3874" t="0"/>
          <a:stretch/>
        </p:blipFill>
        <p:spPr>
          <a:xfrm>
            <a:off x="5479450" y="1811200"/>
            <a:ext cx="1088950" cy="2098951"/>
          </a:xfrm>
          <a:prstGeom prst="rect">
            <a:avLst/>
          </a:prstGeom>
          <a:noFill/>
          <a:ln>
            <a:noFill/>
          </a:ln>
        </p:spPr>
      </p:pic>
      <p:sp>
        <p:nvSpPr>
          <p:cNvPr id="155" name="Google Shape;155;p22"/>
          <p:cNvSpPr txBox="1"/>
          <p:nvPr/>
        </p:nvSpPr>
        <p:spPr>
          <a:xfrm>
            <a:off x="1326625" y="40065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n°2.1</a:t>
            </a:r>
            <a:r>
              <a:rPr lang="fr" sz="800">
                <a:solidFill>
                  <a:schemeClr val="lt2"/>
                </a:solidFill>
                <a:latin typeface="Oswald"/>
                <a:ea typeface="Oswald"/>
                <a:cs typeface="Oswald"/>
                <a:sym typeface="Oswald"/>
              </a:rPr>
              <a:t> : Image donnée par la segmentation</a:t>
            </a:r>
            <a:endParaRPr sz="800">
              <a:solidFill>
                <a:schemeClr val="lt2"/>
              </a:solidFill>
              <a:latin typeface="Oswald"/>
              <a:ea typeface="Oswald"/>
              <a:cs typeface="Oswald"/>
              <a:sym typeface="Oswald"/>
            </a:endParaRPr>
          </a:p>
        </p:txBody>
      </p:sp>
      <p:sp>
        <p:nvSpPr>
          <p:cNvPr id="156" name="Google Shape;156;p22"/>
          <p:cNvSpPr txBox="1"/>
          <p:nvPr/>
        </p:nvSpPr>
        <p:spPr>
          <a:xfrm>
            <a:off x="4466025" y="40065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n°2.2</a:t>
            </a:r>
            <a:r>
              <a:rPr lang="fr" sz="800">
                <a:solidFill>
                  <a:schemeClr val="lt2"/>
                </a:solidFill>
                <a:latin typeface="Oswald"/>
                <a:ea typeface="Oswald"/>
                <a:cs typeface="Oswald"/>
                <a:sym typeface="Oswald"/>
              </a:rPr>
              <a:t> : Image filtrée</a:t>
            </a:r>
            <a:endParaRPr sz="800">
              <a:solidFill>
                <a:schemeClr val="lt2"/>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Étapes de l’algorithme de filtrage</a:t>
            </a:r>
            <a:endParaRPr/>
          </a:p>
        </p:txBody>
      </p:sp>
      <p:pic>
        <p:nvPicPr>
          <p:cNvPr id="163" name="Google Shape;163;p23"/>
          <p:cNvPicPr preferRelativeResize="0"/>
          <p:nvPr/>
        </p:nvPicPr>
        <p:blipFill rotWithShape="1">
          <a:blip r:embed="rId3">
            <a:alphaModFix/>
          </a:blip>
          <a:srcRect b="13201" l="26978" r="28132" t="0"/>
          <a:stretch/>
        </p:blipFill>
        <p:spPr>
          <a:xfrm>
            <a:off x="926750" y="1770725"/>
            <a:ext cx="996275" cy="1959475"/>
          </a:xfrm>
          <a:prstGeom prst="rect">
            <a:avLst/>
          </a:prstGeom>
          <a:noFill/>
          <a:ln>
            <a:noFill/>
          </a:ln>
        </p:spPr>
      </p:pic>
      <p:pic>
        <p:nvPicPr>
          <p:cNvPr id="164" name="Google Shape;164;p23"/>
          <p:cNvPicPr preferRelativeResize="0"/>
          <p:nvPr/>
        </p:nvPicPr>
        <p:blipFill rotWithShape="1">
          <a:blip r:embed="rId4">
            <a:alphaModFix/>
          </a:blip>
          <a:srcRect b="12572" l="29566" r="8174" t="0"/>
          <a:stretch/>
        </p:blipFill>
        <p:spPr>
          <a:xfrm>
            <a:off x="4031850" y="1770725"/>
            <a:ext cx="1080296" cy="1959475"/>
          </a:xfrm>
          <a:prstGeom prst="rect">
            <a:avLst/>
          </a:prstGeom>
          <a:noFill/>
          <a:ln>
            <a:noFill/>
          </a:ln>
        </p:spPr>
      </p:pic>
      <p:pic>
        <p:nvPicPr>
          <p:cNvPr id="165" name="Google Shape;165;p23"/>
          <p:cNvPicPr preferRelativeResize="0"/>
          <p:nvPr/>
        </p:nvPicPr>
        <p:blipFill rotWithShape="1">
          <a:blip r:embed="rId5">
            <a:alphaModFix/>
          </a:blip>
          <a:srcRect b="13397" l="35659" r="36001" t="6139"/>
          <a:stretch/>
        </p:blipFill>
        <p:spPr>
          <a:xfrm>
            <a:off x="7220975" y="1767675"/>
            <a:ext cx="1080300" cy="1965574"/>
          </a:xfrm>
          <a:prstGeom prst="rect">
            <a:avLst/>
          </a:prstGeom>
          <a:noFill/>
          <a:ln>
            <a:noFill/>
          </a:ln>
        </p:spPr>
      </p:pic>
      <p:sp>
        <p:nvSpPr>
          <p:cNvPr id="166" name="Google Shape;166;p23"/>
          <p:cNvSpPr txBox="1"/>
          <p:nvPr/>
        </p:nvSpPr>
        <p:spPr>
          <a:xfrm>
            <a:off x="-133012" y="379802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n°2.3</a:t>
            </a:r>
            <a:r>
              <a:rPr lang="fr" sz="800">
                <a:solidFill>
                  <a:schemeClr val="lt2"/>
                </a:solidFill>
                <a:latin typeface="Oswald"/>
                <a:ea typeface="Oswald"/>
                <a:cs typeface="Oswald"/>
                <a:sym typeface="Oswald"/>
              </a:rPr>
              <a:t> : Image en noir et blanc</a:t>
            </a:r>
            <a:endParaRPr sz="800">
              <a:solidFill>
                <a:schemeClr val="lt2"/>
              </a:solidFill>
              <a:latin typeface="Oswald"/>
              <a:ea typeface="Oswald"/>
              <a:cs typeface="Oswald"/>
              <a:sym typeface="Oswald"/>
            </a:endParaRPr>
          </a:p>
        </p:txBody>
      </p:sp>
      <p:sp>
        <p:nvSpPr>
          <p:cNvPr id="167" name="Google Shape;167;p23"/>
          <p:cNvSpPr txBox="1"/>
          <p:nvPr/>
        </p:nvSpPr>
        <p:spPr>
          <a:xfrm>
            <a:off x="3014088" y="379802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n°2.4</a:t>
            </a:r>
            <a:r>
              <a:rPr lang="fr" sz="800">
                <a:solidFill>
                  <a:schemeClr val="lt2"/>
                </a:solidFill>
                <a:latin typeface="Oswald"/>
                <a:ea typeface="Oswald"/>
                <a:cs typeface="Oswald"/>
                <a:sym typeface="Oswald"/>
              </a:rPr>
              <a:t> : Dét</a:t>
            </a:r>
            <a:r>
              <a:rPr lang="fr" sz="800">
                <a:solidFill>
                  <a:schemeClr val="lt2"/>
                </a:solidFill>
                <a:latin typeface="Oswald"/>
                <a:ea typeface="Oswald"/>
                <a:cs typeface="Oswald"/>
                <a:sym typeface="Oswald"/>
              </a:rPr>
              <a:t>e</a:t>
            </a:r>
            <a:r>
              <a:rPr lang="fr" sz="800">
                <a:solidFill>
                  <a:schemeClr val="lt2"/>
                </a:solidFill>
                <a:latin typeface="Oswald"/>
                <a:ea typeface="Oswald"/>
                <a:cs typeface="Oswald"/>
                <a:sym typeface="Oswald"/>
              </a:rPr>
              <a:t>ction de contours </a:t>
            </a:r>
            <a:endParaRPr sz="800">
              <a:solidFill>
                <a:schemeClr val="lt2"/>
              </a:solidFill>
              <a:latin typeface="Oswald"/>
              <a:ea typeface="Oswald"/>
              <a:cs typeface="Oswald"/>
              <a:sym typeface="Oswald"/>
            </a:endParaRPr>
          </a:p>
        </p:txBody>
      </p:sp>
      <p:sp>
        <p:nvSpPr>
          <p:cNvPr id="168" name="Google Shape;168;p23"/>
          <p:cNvSpPr txBox="1"/>
          <p:nvPr/>
        </p:nvSpPr>
        <p:spPr>
          <a:xfrm>
            <a:off x="6203213" y="379802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n°2.5</a:t>
            </a:r>
            <a:r>
              <a:rPr lang="fr" sz="800">
                <a:solidFill>
                  <a:schemeClr val="lt2"/>
                </a:solidFill>
                <a:latin typeface="Oswald"/>
                <a:ea typeface="Oswald"/>
                <a:cs typeface="Oswald"/>
                <a:sym typeface="Oswald"/>
              </a:rPr>
              <a:t> : Utilisation de filtre morphologique</a:t>
            </a:r>
            <a:endParaRPr sz="800">
              <a:solidFill>
                <a:schemeClr val="lt2"/>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74" name="Google Shape;17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Étapes de l’algorithme de filtrage</a:t>
            </a:r>
            <a:endParaRPr/>
          </a:p>
        </p:txBody>
      </p:sp>
      <p:sp>
        <p:nvSpPr>
          <p:cNvPr id="175" name="Google Shape;175;p24"/>
          <p:cNvSpPr txBox="1"/>
          <p:nvPr>
            <p:ph idx="1" type="body"/>
          </p:nvPr>
        </p:nvSpPr>
        <p:spPr>
          <a:xfrm>
            <a:off x="178950" y="1132275"/>
            <a:ext cx="87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500">
                <a:latin typeface="Oswald"/>
                <a:ea typeface="Oswald"/>
                <a:cs typeface="Oswald"/>
                <a:sym typeface="Oswald"/>
              </a:rPr>
              <a:t>T</a:t>
            </a:r>
            <a:r>
              <a:rPr lang="fr" sz="1500">
                <a:latin typeface="Oswald"/>
                <a:ea typeface="Oswald"/>
                <a:cs typeface="Oswald"/>
                <a:sym typeface="Oswald"/>
              </a:rPr>
              <a:t>rouver un point A des nervures de l’aile -&gt; tous les points adjacents à ce point seront les seuls pixels à conserver</a:t>
            </a:r>
            <a:endParaRPr sz="1500">
              <a:latin typeface="Oswald"/>
              <a:ea typeface="Oswald"/>
              <a:cs typeface="Oswald"/>
              <a:sym typeface="Oswald"/>
            </a:endParaRPr>
          </a:p>
        </p:txBody>
      </p:sp>
      <p:pic>
        <p:nvPicPr>
          <p:cNvPr id="176" name="Google Shape;176;p24"/>
          <p:cNvPicPr preferRelativeResize="0"/>
          <p:nvPr/>
        </p:nvPicPr>
        <p:blipFill rotWithShape="1">
          <a:blip r:embed="rId3">
            <a:alphaModFix/>
          </a:blip>
          <a:srcRect b="12876" l="37083" r="36911" t="0"/>
          <a:stretch/>
        </p:blipFill>
        <p:spPr>
          <a:xfrm>
            <a:off x="880425" y="1680963"/>
            <a:ext cx="1216375" cy="2319025"/>
          </a:xfrm>
          <a:prstGeom prst="rect">
            <a:avLst/>
          </a:prstGeom>
          <a:noFill/>
          <a:ln>
            <a:noFill/>
          </a:ln>
        </p:spPr>
      </p:pic>
      <p:sp>
        <p:nvSpPr>
          <p:cNvPr id="177" name="Google Shape;177;p24"/>
          <p:cNvSpPr txBox="1"/>
          <p:nvPr/>
        </p:nvSpPr>
        <p:spPr>
          <a:xfrm>
            <a:off x="-69300" y="400000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n°2.6</a:t>
            </a:r>
            <a:r>
              <a:rPr lang="fr" sz="800">
                <a:solidFill>
                  <a:schemeClr val="lt2"/>
                </a:solidFill>
                <a:latin typeface="Oswald"/>
                <a:ea typeface="Oswald"/>
                <a:cs typeface="Oswald"/>
                <a:sym typeface="Oswald"/>
              </a:rPr>
              <a:t> : On marque une cellule de l’aile</a:t>
            </a:r>
            <a:endParaRPr sz="800">
              <a:solidFill>
                <a:schemeClr val="lt2"/>
              </a:solidFill>
              <a:latin typeface="Oswald"/>
              <a:ea typeface="Oswald"/>
              <a:cs typeface="Oswald"/>
              <a:sym typeface="Oswald"/>
            </a:endParaRPr>
          </a:p>
        </p:txBody>
      </p:sp>
      <p:pic>
        <p:nvPicPr>
          <p:cNvPr id="178" name="Google Shape;178;p24"/>
          <p:cNvPicPr preferRelativeResize="0"/>
          <p:nvPr/>
        </p:nvPicPr>
        <p:blipFill rotWithShape="1">
          <a:blip r:embed="rId4">
            <a:alphaModFix/>
          </a:blip>
          <a:srcRect b="13748" l="42082" r="34159" t="0"/>
          <a:stretch/>
        </p:blipFill>
        <p:spPr>
          <a:xfrm>
            <a:off x="6973925" y="1680988"/>
            <a:ext cx="1266447" cy="2319025"/>
          </a:xfrm>
          <a:prstGeom prst="rect">
            <a:avLst/>
          </a:prstGeom>
          <a:noFill/>
          <a:ln>
            <a:noFill/>
          </a:ln>
        </p:spPr>
      </p:pic>
      <p:sp>
        <p:nvSpPr>
          <p:cNvPr id="179" name="Google Shape;179;p24"/>
          <p:cNvSpPr txBox="1"/>
          <p:nvPr/>
        </p:nvSpPr>
        <p:spPr>
          <a:xfrm>
            <a:off x="3014100" y="400000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n°2.7</a:t>
            </a:r>
            <a:r>
              <a:rPr lang="fr" sz="800">
                <a:solidFill>
                  <a:schemeClr val="lt2"/>
                </a:solidFill>
                <a:latin typeface="Oswald"/>
                <a:ea typeface="Oswald"/>
                <a:cs typeface="Oswald"/>
                <a:sym typeface="Oswald"/>
              </a:rPr>
              <a:t> : Masque vertical</a:t>
            </a:r>
            <a:endParaRPr sz="800">
              <a:solidFill>
                <a:schemeClr val="lt2"/>
              </a:solidFill>
              <a:latin typeface="Oswald"/>
              <a:ea typeface="Oswald"/>
              <a:cs typeface="Oswald"/>
              <a:sym typeface="Oswald"/>
            </a:endParaRPr>
          </a:p>
        </p:txBody>
      </p:sp>
      <p:pic>
        <p:nvPicPr>
          <p:cNvPr id="180" name="Google Shape;180;p24"/>
          <p:cNvPicPr preferRelativeResize="0"/>
          <p:nvPr/>
        </p:nvPicPr>
        <p:blipFill>
          <a:blip r:embed="rId5">
            <a:alphaModFix/>
          </a:blip>
          <a:stretch>
            <a:fillRect/>
          </a:stretch>
        </p:blipFill>
        <p:spPr>
          <a:xfrm>
            <a:off x="3569413" y="1721288"/>
            <a:ext cx="714375" cy="2238375"/>
          </a:xfrm>
          <a:prstGeom prst="rect">
            <a:avLst/>
          </a:prstGeom>
          <a:noFill/>
          <a:ln>
            <a:noFill/>
          </a:ln>
        </p:spPr>
      </p:pic>
      <p:pic>
        <p:nvPicPr>
          <p:cNvPr id="181" name="Google Shape;181;p24"/>
          <p:cNvPicPr preferRelativeResize="0"/>
          <p:nvPr/>
        </p:nvPicPr>
        <p:blipFill>
          <a:blip r:embed="rId6">
            <a:alphaModFix/>
          </a:blip>
          <a:stretch>
            <a:fillRect/>
          </a:stretch>
        </p:blipFill>
        <p:spPr>
          <a:xfrm>
            <a:off x="4916326" y="1680963"/>
            <a:ext cx="658239" cy="2319025"/>
          </a:xfrm>
          <a:prstGeom prst="rect">
            <a:avLst/>
          </a:prstGeom>
          <a:noFill/>
          <a:ln>
            <a:noFill/>
          </a:ln>
        </p:spPr>
      </p:pic>
      <p:sp>
        <p:nvSpPr>
          <p:cNvPr id="182" name="Google Shape;182;p24"/>
          <p:cNvSpPr/>
          <p:nvPr/>
        </p:nvSpPr>
        <p:spPr>
          <a:xfrm>
            <a:off x="4387963" y="2753638"/>
            <a:ext cx="424200" cy="173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txBox="1"/>
          <p:nvPr/>
        </p:nvSpPr>
        <p:spPr>
          <a:xfrm>
            <a:off x="6049250" y="400000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n°2.8</a:t>
            </a:r>
            <a:r>
              <a:rPr lang="fr" sz="800">
                <a:solidFill>
                  <a:schemeClr val="lt2"/>
                </a:solidFill>
                <a:latin typeface="Oswald"/>
                <a:ea typeface="Oswald"/>
                <a:cs typeface="Oswald"/>
                <a:sym typeface="Oswald"/>
              </a:rPr>
              <a:t> : On enlève les pixels noirs de cette cellule</a:t>
            </a:r>
            <a:endParaRPr sz="800">
              <a:solidFill>
                <a:schemeClr val="lt2"/>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9" name="Google Shape;18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Étapes de l’algorithme de filtrage</a:t>
            </a:r>
            <a:endParaRPr/>
          </a:p>
        </p:txBody>
      </p:sp>
      <p:sp>
        <p:nvSpPr>
          <p:cNvPr id="190" name="Google Shape;190;p25"/>
          <p:cNvSpPr txBox="1"/>
          <p:nvPr>
            <p:ph idx="1" type="body"/>
          </p:nvPr>
        </p:nvSpPr>
        <p:spPr>
          <a:xfrm>
            <a:off x="178950" y="1132275"/>
            <a:ext cx="87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500">
                <a:latin typeface="Oswald"/>
                <a:ea typeface="Oswald"/>
                <a:cs typeface="Oswald"/>
                <a:sym typeface="Oswald"/>
              </a:rPr>
              <a:t>E</a:t>
            </a:r>
            <a:r>
              <a:rPr lang="fr" sz="1500">
                <a:latin typeface="Oswald"/>
                <a:ea typeface="Oswald"/>
                <a:cs typeface="Oswald"/>
                <a:sym typeface="Oswald"/>
              </a:rPr>
              <a:t>n partant du point A, le premier pixel noir rencontré sera un pixel de l’aile</a:t>
            </a:r>
            <a:endParaRPr sz="1500">
              <a:latin typeface="Oswald"/>
              <a:ea typeface="Oswald"/>
              <a:cs typeface="Oswald"/>
              <a:sym typeface="Oswald"/>
            </a:endParaRPr>
          </a:p>
        </p:txBody>
      </p:sp>
      <p:pic>
        <p:nvPicPr>
          <p:cNvPr id="191" name="Google Shape;191;p25"/>
          <p:cNvPicPr preferRelativeResize="0"/>
          <p:nvPr/>
        </p:nvPicPr>
        <p:blipFill rotWithShape="1">
          <a:blip r:embed="rId3">
            <a:alphaModFix/>
          </a:blip>
          <a:srcRect b="11512" l="43173" r="32817" t="0"/>
          <a:stretch/>
        </p:blipFill>
        <p:spPr>
          <a:xfrm>
            <a:off x="2133675" y="1589300"/>
            <a:ext cx="1234075" cy="2502325"/>
          </a:xfrm>
          <a:prstGeom prst="rect">
            <a:avLst/>
          </a:prstGeom>
          <a:noFill/>
          <a:ln>
            <a:noFill/>
          </a:ln>
        </p:spPr>
      </p:pic>
      <p:sp>
        <p:nvSpPr>
          <p:cNvPr id="192" name="Google Shape;192;p25"/>
          <p:cNvSpPr txBox="1"/>
          <p:nvPr/>
        </p:nvSpPr>
        <p:spPr>
          <a:xfrm>
            <a:off x="1192813" y="4091638"/>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n°2.9</a:t>
            </a:r>
            <a:r>
              <a:rPr lang="fr" sz="800">
                <a:solidFill>
                  <a:schemeClr val="lt2"/>
                </a:solidFill>
                <a:latin typeface="Oswald"/>
                <a:ea typeface="Oswald"/>
                <a:cs typeface="Oswald"/>
                <a:sym typeface="Oswald"/>
              </a:rPr>
              <a:t> : On marque l’ensemble des points de l’aile</a:t>
            </a:r>
            <a:endParaRPr sz="800">
              <a:solidFill>
                <a:schemeClr val="lt2"/>
              </a:solidFill>
              <a:latin typeface="Oswald"/>
              <a:ea typeface="Oswald"/>
              <a:cs typeface="Oswald"/>
              <a:sym typeface="Oswald"/>
            </a:endParaRPr>
          </a:p>
        </p:txBody>
      </p:sp>
      <p:pic>
        <p:nvPicPr>
          <p:cNvPr id="193" name="Google Shape;193;p25"/>
          <p:cNvPicPr preferRelativeResize="0"/>
          <p:nvPr/>
        </p:nvPicPr>
        <p:blipFill>
          <a:blip r:embed="rId4">
            <a:alphaModFix/>
          </a:blip>
          <a:stretch>
            <a:fillRect/>
          </a:stretch>
        </p:blipFill>
        <p:spPr>
          <a:xfrm>
            <a:off x="5776250" y="1589288"/>
            <a:ext cx="1234075" cy="2451010"/>
          </a:xfrm>
          <a:prstGeom prst="rect">
            <a:avLst/>
          </a:prstGeom>
          <a:noFill/>
          <a:ln>
            <a:noFill/>
          </a:ln>
        </p:spPr>
      </p:pic>
      <p:sp>
        <p:nvSpPr>
          <p:cNvPr id="194" name="Google Shape;194;p25"/>
          <p:cNvSpPr txBox="1"/>
          <p:nvPr/>
        </p:nvSpPr>
        <p:spPr>
          <a:xfrm>
            <a:off x="4835375" y="40659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n°2.10</a:t>
            </a:r>
            <a:r>
              <a:rPr lang="fr" sz="800">
                <a:solidFill>
                  <a:schemeClr val="lt2"/>
                </a:solidFill>
                <a:latin typeface="Oswald"/>
                <a:ea typeface="Oswald"/>
                <a:cs typeface="Oswald"/>
                <a:sym typeface="Oswald"/>
              </a:rPr>
              <a:t> : Aile filtrée</a:t>
            </a:r>
            <a:endParaRPr sz="800">
              <a:solidFill>
                <a:schemeClr val="lt2"/>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00" name="Google Shape;20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Résultats de l’algorithme</a:t>
            </a:r>
            <a:endParaRPr/>
          </a:p>
          <a:p>
            <a:pPr indent="0" lvl="0" marL="0" rtl="0" algn="l">
              <a:spcBef>
                <a:spcPts val="0"/>
              </a:spcBef>
              <a:spcAft>
                <a:spcPts val="0"/>
              </a:spcAft>
              <a:buNone/>
            </a:pPr>
            <a:r>
              <a:t/>
            </a:r>
            <a:endParaRPr/>
          </a:p>
        </p:txBody>
      </p:sp>
      <p:sp>
        <p:nvSpPr>
          <p:cNvPr id="201" name="Google Shape;201;p2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fontScale="92500" lnSpcReduction="20000"/>
          </a:bodyPr>
          <a:lstStyle/>
          <a:p>
            <a:pPr indent="-316706" lvl="0" marL="457200" marR="0" rtl="0" algn="l">
              <a:lnSpc>
                <a:spcPct val="115000"/>
              </a:lnSpc>
              <a:spcBef>
                <a:spcPts val="0"/>
              </a:spcBef>
              <a:spcAft>
                <a:spcPts val="0"/>
              </a:spcAft>
              <a:buSzPct val="83333"/>
              <a:buFont typeface="Oswald"/>
              <a:buChar char="●"/>
            </a:pPr>
            <a:r>
              <a:rPr lang="fr" sz="1800">
                <a:latin typeface="Oswald"/>
                <a:ea typeface="Oswald"/>
                <a:cs typeface="Oswald"/>
                <a:sym typeface="Oswald"/>
              </a:rPr>
              <a:t>Pour une aile bien cadrée sans feutre on obtient un taux</a:t>
            </a:r>
            <a:r>
              <a:rPr lang="fr" sz="1800">
                <a:latin typeface="Oswald"/>
                <a:ea typeface="Oswald"/>
                <a:cs typeface="Oswald"/>
                <a:sym typeface="Oswald"/>
              </a:rPr>
              <a:t> de réussite de 100%</a:t>
            </a:r>
            <a:endParaRPr sz="1800">
              <a:latin typeface="Oswald"/>
              <a:ea typeface="Oswald"/>
              <a:cs typeface="Oswald"/>
              <a:sym typeface="Oswald"/>
            </a:endParaRPr>
          </a:p>
          <a:p>
            <a:pPr indent="-316706" lvl="0" marL="457200" marR="0" rtl="0" algn="l">
              <a:lnSpc>
                <a:spcPct val="115000"/>
              </a:lnSpc>
              <a:spcBef>
                <a:spcPts val="0"/>
              </a:spcBef>
              <a:spcAft>
                <a:spcPts val="0"/>
              </a:spcAft>
              <a:buSzPct val="83333"/>
              <a:buFont typeface="Oswald"/>
              <a:buChar char="●"/>
            </a:pPr>
            <a:r>
              <a:rPr lang="fr" sz="1800">
                <a:latin typeface="Oswald"/>
                <a:ea typeface="Oswald"/>
                <a:cs typeface="Oswald"/>
                <a:sym typeface="Oswald"/>
              </a:rPr>
              <a:t>Mais avec une segmentation convenable, on a un taux de réussite de 65% : petits décalages et présence de feutre</a:t>
            </a:r>
            <a:endParaRPr sz="1800">
              <a:latin typeface="Oswald"/>
              <a:ea typeface="Oswald"/>
              <a:cs typeface="Oswald"/>
              <a:sym typeface="Oswald"/>
            </a:endParaRPr>
          </a:p>
          <a:p>
            <a:pPr indent="-316706" lvl="0" marL="457200" marR="0" rtl="0" algn="l">
              <a:lnSpc>
                <a:spcPct val="115000"/>
              </a:lnSpc>
              <a:spcBef>
                <a:spcPts val="0"/>
              </a:spcBef>
              <a:spcAft>
                <a:spcPts val="0"/>
              </a:spcAft>
              <a:buSzPct val="83333"/>
              <a:buFont typeface="Oswald"/>
              <a:buChar char="●"/>
            </a:pPr>
            <a:r>
              <a:rPr lang="fr" sz="1800">
                <a:latin typeface="Oswald"/>
                <a:ea typeface="Oswald"/>
                <a:cs typeface="Oswald"/>
                <a:sym typeface="Oswald"/>
              </a:rPr>
              <a:t>Temps exécution : 57sec pour 14 ailes ⇔ temps maximum de 7 min pour une l’étude d’une ruche</a:t>
            </a:r>
            <a:endParaRPr sz="1500">
              <a:latin typeface="Oswald"/>
              <a:ea typeface="Oswald"/>
              <a:cs typeface="Oswald"/>
              <a:sym typeface="Oswald"/>
            </a:endParaRPr>
          </a:p>
          <a:p>
            <a:pPr indent="0" lvl="0" marL="0" rtl="0" algn="l">
              <a:spcBef>
                <a:spcPts val="1200"/>
              </a:spcBef>
              <a:spcAft>
                <a:spcPts val="0"/>
              </a:spcAft>
              <a:buNone/>
            </a:pPr>
            <a:r>
              <a:t/>
            </a:r>
            <a:endParaRPr sz="1500">
              <a:latin typeface="Oswald"/>
              <a:ea typeface="Oswald"/>
              <a:cs typeface="Oswald"/>
              <a:sym typeface="Oswald"/>
            </a:endParaRPr>
          </a:p>
          <a:p>
            <a:pPr indent="0" lvl="0" marL="0" rtl="0" algn="l">
              <a:spcBef>
                <a:spcPts val="1200"/>
              </a:spcBef>
              <a:spcAft>
                <a:spcPts val="0"/>
              </a:spcAft>
              <a:buNone/>
            </a:pPr>
            <a:r>
              <a:t/>
            </a:r>
            <a:endParaRPr sz="1500">
              <a:latin typeface="Oswald"/>
              <a:ea typeface="Oswald"/>
              <a:cs typeface="Oswald"/>
              <a:sym typeface="Oswald"/>
            </a:endParaRPr>
          </a:p>
          <a:p>
            <a:pPr indent="0" lvl="0" marL="0" rtl="0" algn="l">
              <a:spcBef>
                <a:spcPts val="1200"/>
              </a:spcBef>
              <a:spcAft>
                <a:spcPts val="0"/>
              </a:spcAft>
              <a:buNone/>
            </a:pPr>
            <a:r>
              <a:t/>
            </a:r>
            <a:endParaRPr sz="1800">
              <a:latin typeface="Oswald"/>
              <a:ea typeface="Oswald"/>
              <a:cs typeface="Oswald"/>
              <a:sym typeface="Oswald"/>
            </a:endParaRPr>
          </a:p>
          <a:p>
            <a:pPr indent="-316706" lvl="0" marL="457200" rtl="0" algn="l">
              <a:spcBef>
                <a:spcPts val="1200"/>
              </a:spcBef>
              <a:spcAft>
                <a:spcPts val="0"/>
              </a:spcAft>
              <a:buSzPct val="83333"/>
              <a:buFont typeface="Oswald"/>
              <a:buChar char="●"/>
            </a:pPr>
            <a:r>
              <a:rPr lang="fr" sz="1800">
                <a:latin typeface="Oswald"/>
                <a:ea typeface="Oswald"/>
                <a:cs typeface="Oswald"/>
                <a:sym typeface="Oswald"/>
              </a:rPr>
              <a:t>La reconstruction géodésique d’OpenCV pourrait permettre de gagner en temps de calcul pour les étapes de recherche des pixels adjacents</a:t>
            </a:r>
            <a:endParaRPr sz="1800">
              <a:latin typeface="Oswald"/>
              <a:ea typeface="Oswald"/>
              <a:cs typeface="Oswald"/>
              <a:sym typeface="Oswald"/>
            </a:endParaRPr>
          </a:p>
          <a:p>
            <a:pPr indent="-316706" lvl="0" marL="457200" rtl="0" algn="l">
              <a:spcBef>
                <a:spcPts val="0"/>
              </a:spcBef>
              <a:spcAft>
                <a:spcPts val="0"/>
              </a:spcAft>
              <a:buSzPct val="83333"/>
              <a:buFont typeface="Oswald"/>
              <a:buChar char="●"/>
            </a:pPr>
            <a:r>
              <a:rPr lang="fr" sz="1800">
                <a:latin typeface="Oswald"/>
                <a:ea typeface="Oswald"/>
                <a:cs typeface="Oswald"/>
                <a:sym typeface="Oswald"/>
              </a:rPr>
              <a:t>L’algorithme du bassin versant pourrait directement trouver une cellule fermée de taille convenable et donc éviter de tester des points les uns à la suite des autres</a:t>
            </a:r>
            <a:endParaRPr sz="1500">
              <a:latin typeface="Oswald"/>
              <a:ea typeface="Oswald"/>
              <a:cs typeface="Oswald"/>
              <a:sym typeface="Oswald"/>
            </a:endParaRPr>
          </a:p>
        </p:txBody>
      </p:sp>
      <p:sp>
        <p:nvSpPr>
          <p:cNvPr id="202" name="Google Shape;202;p26"/>
          <p:cNvSpPr txBox="1"/>
          <p:nvPr>
            <p:ph type="title"/>
          </p:nvPr>
        </p:nvSpPr>
        <p:spPr>
          <a:xfrm>
            <a:off x="311700" y="2632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Autre approche possible : Reconstruction géodésique / watershed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81000" lvl="0" marL="457200" rtl="0" algn="l">
              <a:lnSpc>
                <a:spcPct val="130000"/>
              </a:lnSpc>
              <a:spcBef>
                <a:spcPts val="1000"/>
              </a:spcBef>
              <a:spcAft>
                <a:spcPts val="0"/>
              </a:spcAft>
              <a:buClr>
                <a:srgbClr val="E69138"/>
              </a:buClr>
              <a:buSzPts val="2400"/>
              <a:buFont typeface="Oswald"/>
              <a:buAutoNum type="romanUcPeriod" startAt="3"/>
            </a:pPr>
            <a:r>
              <a:rPr lang="fr" sz="2400">
                <a:solidFill>
                  <a:srgbClr val="E69138"/>
                </a:solidFill>
                <a:latin typeface="Oswald"/>
                <a:ea typeface="Oswald"/>
                <a:cs typeface="Oswald"/>
                <a:sym typeface="Oswald"/>
              </a:rPr>
              <a:t>Extraction des motifs d'intérêt : </a:t>
            </a:r>
            <a:r>
              <a:rPr lang="fr" sz="1400">
                <a:solidFill>
                  <a:srgbClr val="666666"/>
                </a:solidFill>
                <a:latin typeface="Oswald"/>
                <a:ea typeface="Oswald"/>
                <a:cs typeface="Oswald"/>
                <a:sym typeface="Oswald"/>
              </a:rPr>
              <a:t>Extraction des motifs d’intérêt</a:t>
            </a:r>
            <a:endParaRPr sz="2400">
              <a:solidFill>
                <a:srgbClr val="E69138"/>
              </a:solidFill>
              <a:latin typeface="Oswald"/>
              <a:ea typeface="Oswald"/>
              <a:cs typeface="Oswald"/>
              <a:sym typeface="Oswald"/>
            </a:endParaRPr>
          </a:p>
          <a:p>
            <a:pPr indent="0" lvl="0" marL="0" rtl="0" algn="l">
              <a:spcBef>
                <a:spcPts val="0"/>
              </a:spcBef>
              <a:spcAft>
                <a:spcPts val="0"/>
              </a:spcAft>
              <a:buNone/>
            </a:pPr>
            <a:r>
              <a:t/>
            </a:r>
            <a:endParaRPr/>
          </a:p>
        </p:txBody>
      </p:sp>
      <p:sp>
        <p:nvSpPr>
          <p:cNvPr id="208" name="Google Shape;208;p27"/>
          <p:cNvSpPr txBox="1"/>
          <p:nvPr>
            <p:ph idx="1" type="body"/>
          </p:nvPr>
        </p:nvSpPr>
        <p:spPr>
          <a:xfrm>
            <a:off x="242900" y="912063"/>
            <a:ext cx="8736000" cy="3690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a:latin typeface="Oswald"/>
                <a:ea typeface="Oswald"/>
                <a:cs typeface="Oswald"/>
                <a:sym typeface="Oswald"/>
              </a:rPr>
              <a:t>Objectif</a:t>
            </a:r>
            <a:r>
              <a:rPr lang="fr">
                <a:latin typeface="Oswald"/>
                <a:ea typeface="Oswald"/>
                <a:cs typeface="Oswald"/>
                <a:sym typeface="Oswald"/>
              </a:rPr>
              <a:t> : Obtention de l’indice cubital </a:t>
            </a:r>
            <a:endParaRPr>
              <a:latin typeface="Oswald"/>
              <a:ea typeface="Oswald"/>
              <a:cs typeface="Oswald"/>
              <a:sym typeface="Oswald"/>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latin typeface="Oswald"/>
                <a:ea typeface="Oswald"/>
                <a:cs typeface="Oswald"/>
                <a:sym typeface="Oswald"/>
              </a:rPr>
              <a:t>Reconnaissance de pattern : corrélation de phase </a:t>
            </a:r>
            <a:endParaRPr>
              <a:latin typeface="Oswald"/>
              <a:ea typeface="Oswald"/>
              <a:cs typeface="Oswald"/>
              <a:sym typeface="Oswald"/>
            </a:endParaRPr>
          </a:p>
        </p:txBody>
      </p:sp>
      <p:sp>
        <p:nvSpPr>
          <p:cNvPr id="209" name="Google Shape;20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0" name="Google Shape;210;p27"/>
          <p:cNvPicPr preferRelativeResize="0"/>
          <p:nvPr/>
        </p:nvPicPr>
        <p:blipFill>
          <a:blip r:embed="rId3">
            <a:alphaModFix/>
          </a:blip>
          <a:stretch>
            <a:fillRect/>
          </a:stretch>
        </p:blipFill>
        <p:spPr>
          <a:xfrm>
            <a:off x="750800" y="2085488"/>
            <a:ext cx="2958350" cy="1207325"/>
          </a:xfrm>
          <a:prstGeom prst="rect">
            <a:avLst/>
          </a:prstGeom>
          <a:noFill/>
          <a:ln>
            <a:noFill/>
          </a:ln>
        </p:spPr>
      </p:pic>
      <p:pic>
        <p:nvPicPr>
          <p:cNvPr id="211" name="Google Shape;211;p27"/>
          <p:cNvPicPr preferRelativeResize="0"/>
          <p:nvPr/>
        </p:nvPicPr>
        <p:blipFill>
          <a:blip r:embed="rId4">
            <a:alphaModFix/>
          </a:blip>
          <a:stretch>
            <a:fillRect/>
          </a:stretch>
        </p:blipFill>
        <p:spPr>
          <a:xfrm>
            <a:off x="4813850" y="1496725"/>
            <a:ext cx="3960774" cy="2376426"/>
          </a:xfrm>
          <a:prstGeom prst="rect">
            <a:avLst/>
          </a:prstGeom>
          <a:noFill/>
          <a:ln>
            <a:noFill/>
          </a:ln>
        </p:spPr>
      </p:pic>
      <p:sp>
        <p:nvSpPr>
          <p:cNvPr id="212" name="Google Shape;212;p27"/>
          <p:cNvSpPr txBox="1"/>
          <p:nvPr/>
        </p:nvSpPr>
        <p:spPr>
          <a:xfrm>
            <a:off x="5095488" y="3933275"/>
            <a:ext cx="33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n°3.1</a:t>
            </a:r>
            <a:r>
              <a:rPr lang="fr" sz="800">
                <a:solidFill>
                  <a:schemeClr val="lt2"/>
                </a:solidFill>
                <a:latin typeface="Oswald"/>
                <a:ea typeface="Oswald"/>
                <a:cs typeface="Oswald"/>
                <a:sym typeface="Oswald"/>
              </a:rPr>
              <a:t>: Objectif de l’algorithme</a:t>
            </a:r>
            <a:endParaRPr sz="800">
              <a:solidFill>
                <a:schemeClr val="lt2"/>
              </a:solidFill>
              <a:latin typeface="Oswald"/>
              <a:ea typeface="Oswald"/>
              <a:cs typeface="Oswald"/>
              <a:sym typeface="Oswald"/>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latin typeface="Oswald"/>
                <a:ea typeface="Oswald"/>
                <a:cs typeface="Oswald"/>
                <a:sym typeface="Oswald"/>
              </a:rPr>
              <a:t>Algorithme </a:t>
            </a:r>
            <a:endParaRPr>
              <a:latin typeface="Oswald"/>
              <a:ea typeface="Oswald"/>
              <a:cs typeface="Oswald"/>
              <a:sym typeface="Oswald"/>
            </a:endParaRPr>
          </a:p>
        </p:txBody>
      </p:sp>
      <p:sp>
        <p:nvSpPr>
          <p:cNvPr id="218" name="Google Shape;218;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latin typeface="Oswald"/>
                <a:ea typeface="Oswald"/>
                <a:cs typeface="Oswald"/>
                <a:sym typeface="Oswald"/>
              </a:rPr>
              <a:t>Base de motifs de référence</a:t>
            </a:r>
            <a:r>
              <a:rPr lang="fr">
                <a:latin typeface="Oswald"/>
                <a:ea typeface="Oswald"/>
                <a:cs typeface="Oswald"/>
                <a:sym typeface="Oswald"/>
              </a:rPr>
              <a:t> :</a:t>
            </a:r>
            <a:endParaRPr>
              <a:latin typeface="Oswald"/>
              <a:ea typeface="Oswald"/>
              <a:cs typeface="Oswald"/>
              <a:sym typeface="Oswald"/>
            </a:endParaRPr>
          </a:p>
        </p:txBody>
      </p:sp>
      <p:sp>
        <p:nvSpPr>
          <p:cNvPr id="219" name="Google Shape;219;p2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latin typeface="Oswald"/>
                <a:ea typeface="Oswald"/>
                <a:cs typeface="Oswald"/>
                <a:sym typeface="Oswald"/>
              </a:rPr>
              <a:t>Base d’ailes à étudier</a:t>
            </a:r>
            <a:r>
              <a:rPr lang="fr">
                <a:latin typeface="Oswald"/>
                <a:ea typeface="Oswald"/>
                <a:cs typeface="Oswald"/>
                <a:sym typeface="Oswald"/>
              </a:rPr>
              <a:t> : </a:t>
            </a:r>
            <a:endParaRPr>
              <a:latin typeface="Oswald"/>
              <a:ea typeface="Oswald"/>
              <a:cs typeface="Oswald"/>
              <a:sym typeface="Oswald"/>
            </a:endParaRPr>
          </a:p>
        </p:txBody>
      </p:sp>
      <p:sp>
        <p:nvSpPr>
          <p:cNvPr id="220" name="Google Shape;22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1" name="Google Shape;221;p28"/>
          <p:cNvPicPr preferRelativeResize="0"/>
          <p:nvPr/>
        </p:nvPicPr>
        <p:blipFill rotWithShape="1">
          <a:blip r:embed="rId3">
            <a:alphaModFix/>
          </a:blip>
          <a:srcRect b="0" l="0" r="23611" t="0"/>
          <a:stretch/>
        </p:blipFill>
        <p:spPr>
          <a:xfrm>
            <a:off x="265550" y="2030900"/>
            <a:ext cx="4092201" cy="2012165"/>
          </a:xfrm>
          <a:prstGeom prst="rect">
            <a:avLst/>
          </a:prstGeom>
          <a:noFill/>
          <a:ln>
            <a:noFill/>
          </a:ln>
        </p:spPr>
      </p:pic>
      <p:pic>
        <p:nvPicPr>
          <p:cNvPr id="222" name="Google Shape;222;p28"/>
          <p:cNvPicPr preferRelativeResize="0"/>
          <p:nvPr/>
        </p:nvPicPr>
        <p:blipFill>
          <a:blip r:embed="rId4">
            <a:alphaModFix/>
          </a:blip>
          <a:stretch>
            <a:fillRect/>
          </a:stretch>
        </p:blipFill>
        <p:spPr>
          <a:xfrm>
            <a:off x="4832400" y="1722200"/>
            <a:ext cx="3284050" cy="26295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latin typeface="Oswald"/>
                <a:ea typeface="Oswald"/>
                <a:cs typeface="Oswald"/>
                <a:sym typeface="Oswald"/>
              </a:rPr>
              <a:t>Les grandes étapes… (1) </a:t>
            </a:r>
            <a:endParaRPr>
              <a:latin typeface="Oswald"/>
              <a:ea typeface="Oswald"/>
              <a:cs typeface="Oswald"/>
              <a:sym typeface="Oswald"/>
            </a:endParaRPr>
          </a:p>
        </p:txBody>
      </p:sp>
      <p:sp>
        <p:nvSpPr>
          <p:cNvPr id="228" name="Google Shape;228;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Oswald"/>
              <a:buAutoNum type="arabicParenR"/>
            </a:pPr>
            <a:r>
              <a:rPr lang="fr" u="sng">
                <a:latin typeface="Oswald"/>
                <a:ea typeface="Oswald"/>
                <a:cs typeface="Oswald"/>
                <a:sym typeface="Oswald"/>
              </a:rPr>
              <a:t>Parcours de la base de données de référence : </a:t>
            </a:r>
            <a:endParaRPr u="sng">
              <a:latin typeface="Oswald"/>
              <a:ea typeface="Oswald"/>
              <a:cs typeface="Oswald"/>
              <a:sym typeface="Oswald"/>
            </a:endParaRPr>
          </a:p>
        </p:txBody>
      </p:sp>
      <p:sp>
        <p:nvSpPr>
          <p:cNvPr id="229" name="Google Shape;229;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latin typeface="Oswald"/>
                <a:ea typeface="Oswald"/>
                <a:cs typeface="Oswald"/>
                <a:sym typeface="Oswald"/>
              </a:rPr>
              <a:t>2) </a:t>
            </a:r>
            <a:r>
              <a:rPr lang="fr" u="sng">
                <a:latin typeface="Oswald"/>
                <a:ea typeface="Oswald"/>
                <a:cs typeface="Oswald"/>
                <a:sym typeface="Oswald"/>
              </a:rPr>
              <a:t>Cartographier la probabilité de présence du token </a:t>
            </a:r>
            <a:r>
              <a:rPr lang="fr" u="sng">
                <a:latin typeface="Oswald"/>
                <a:ea typeface="Oswald"/>
                <a:cs typeface="Oswald"/>
                <a:sym typeface="Oswald"/>
              </a:rPr>
              <a:t>d'intérêt</a:t>
            </a:r>
            <a:r>
              <a:rPr lang="fr">
                <a:latin typeface="Oswald"/>
                <a:ea typeface="Oswald"/>
                <a:cs typeface="Oswald"/>
                <a:sym typeface="Oswald"/>
              </a:rPr>
              <a:t> : </a:t>
            </a:r>
            <a:endParaRPr>
              <a:latin typeface="Oswald"/>
              <a:ea typeface="Oswald"/>
              <a:cs typeface="Oswald"/>
              <a:sym typeface="Oswald"/>
            </a:endParaRPr>
          </a:p>
        </p:txBody>
      </p:sp>
      <p:sp>
        <p:nvSpPr>
          <p:cNvPr id="230" name="Google Shape;23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31" name="Google Shape;231;p29"/>
          <p:cNvPicPr preferRelativeResize="0"/>
          <p:nvPr/>
        </p:nvPicPr>
        <p:blipFill>
          <a:blip r:embed="rId3">
            <a:alphaModFix/>
          </a:blip>
          <a:stretch>
            <a:fillRect/>
          </a:stretch>
        </p:blipFill>
        <p:spPr>
          <a:xfrm>
            <a:off x="543164" y="1970050"/>
            <a:ext cx="3693827" cy="2216352"/>
          </a:xfrm>
          <a:prstGeom prst="rect">
            <a:avLst/>
          </a:prstGeom>
          <a:noFill/>
          <a:ln>
            <a:noFill/>
          </a:ln>
        </p:spPr>
      </p:pic>
      <p:pic>
        <p:nvPicPr>
          <p:cNvPr id="232" name="Google Shape;232;p29"/>
          <p:cNvPicPr preferRelativeResize="0"/>
          <p:nvPr/>
        </p:nvPicPr>
        <p:blipFill>
          <a:blip r:embed="rId4">
            <a:alphaModFix/>
          </a:blip>
          <a:stretch>
            <a:fillRect/>
          </a:stretch>
        </p:blipFill>
        <p:spPr>
          <a:xfrm>
            <a:off x="4985399" y="1970050"/>
            <a:ext cx="3693902" cy="2216350"/>
          </a:xfrm>
          <a:prstGeom prst="rect">
            <a:avLst/>
          </a:prstGeom>
          <a:noFill/>
          <a:ln>
            <a:noFill/>
          </a:ln>
        </p:spPr>
      </p:pic>
      <p:sp>
        <p:nvSpPr>
          <p:cNvPr id="233" name="Google Shape;233;p29"/>
          <p:cNvSpPr txBox="1"/>
          <p:nvPr/>
        </p:nvSpPr>
        <p:spPr>
          <a:xfrm>
            <a:off x="890088" y="42610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n°3.2</a:t>
            </a:r>
            <a:r>
              <a:rPr lang="fr" sz="800">
                <a:solidFill>
                  <a:schemeClr val="lt2"/>
                </a:solidFill>
                <a:latin typeface="Oswald"/>
                <a:ea typeface="Oswald"/>
                <a:cs typeface="Oswald"/>
                <a:sym typeface="Oswald"/>
              </a:rPr>
              <a:t>: Illustration de l’algorithme (3) appliqué à l’aile 1 de la ruche 59 - étape 1</a:t>
            </a:r>
            <a:endParaRPr sz="800">
              <a:solidFill>
                <a:schemeClr val="lt2"/>
              </a:solidFill>
              <a:latin typeface="Oswald"/>
              <a:ea typeface="Oswald"/>
              <a:cs typeface="Oswald"/>
              <a:sym typeface="Oswald"/>
            </a:endParaRPr>
          </a:p>
        </p:txBody>
      </p:sp>
      <p:sp>
        <p:nvSpPr>
          <p:cNvPr id="234" name="Google Shape;234;p29"/>
          <p:cNvSpPr txBox="1"/>
          <p:nvPr/>
        </p:nvSpPr>
        <p:spPr>
          <a:xfrm>
            <a:off x="5332350" y="42610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n°3.3</a:t>
            </a:r>
            <a:r>
              <a:rPr lang="fr" sz="800">
                <a:solidFill>
                  <a:schemeClr val="lt2"/>
                </a:solidFill>
                <a:latin typeface="Oswald"/>
                <a:ea typeface="Oswald"/>
                <a:cs typeface="Oswald"/>
                <a:sym typeface="Oswald"/>
              </a:rPr>
              <a:t>: Illustration de l’algorithme (3) </a:t>
            </a:r>
            <a:r>
              <a:rPr lang="fr" sz="800">
                <a:solidFill>
                  <a:schemeClr val="lt2"/>
                </a:solidFill>
                <a:latin typeface="Oswald"/>
                <a:ea typeface="Oswald"/>
                <a:cs typeface="Oswald"/>
                <a:sym typeface="Oswald"/>
              </a:rPr>
              <a:t>appliqué à l’aile 1 de la ruche 59</a:t>
            </a:r>
            <a:r>
              <a:rPr lang="fr" sz="800">
                <a:solidFill>
                  <a:schemeClr val="lt2"/>
                </a:solidFill>
                <a:latin typeface="Oswald"/>
                <a:ea typeface="Oswald"/>
                <a:cs typeface="Oswald"/>
                <a:sym typeface="Oswald"/>
              </a:rPr>
              <a:t> - étape 2</a:t>
            </a:r>
            <a:endParaRPr sz="800">
              <a:solidFill>
                <a:schemeClr val="lt2"/>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latin typeface="Oswald"/>
                <a:ea typeface="Oswald"/>
                <a:cs typeface="Oswald"/>
                <a:sym typeface="Oswald"/>
              </a:rPr>
              <a:t>Les grandes étapes… (2) </a:t>
            </a:r>
            <a:endParaRPr>
              <a:latin typeface="Oswald"/>
              <a:ea typeface="Oswald"/>
              <a:cs typeface="Oswald"/>
              <a:sym typeface="Oswald"/>
            </a:endParaRPr>
          </a:p>
        </p:txBody>
      </p:sp>
      <p:sp>
        <p:nvSpPr>
          <p:cNvPr id="240" name="Google Shape;240;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latin typeface="Oswald"/>
                <a:ea typeface="Oswald"/>
                <a:cs typeface="Oswald"/>
                <a:sym typeface="Oswald"/>
              </a:rPr>
              <a:t>3) </a:t>
            </a:r>
            <a:r>
              <a:rPr lang="fr" u="sng">
                <a:latin typeface="Oswald"/>
                <a:ea typeface="Oswald"/>
                <a:cs typeface="Oswald"/>
                <a:sym typeface="Oswald"/>
              </a:rPr>
              <a:t>Extraction du motif </a:t>
            </a:r>
            <a:r>
              <a:rPr lang="fr">
                <a:latin typeface="Oswald"/>
                <a:ea typeface="Oswald"/>
                <a:cs typeface="Oswald"/>
                <a:sym typeface="Oswald"/>
              </a:rPr>
              <a:t>: </a:t>
            </a:r>
            <a:endParaRPr>
              <a:latin typeface="Oswald"/>
              <a:ea typeface="Oswald"/>
              <a:cs typeface="Oswald"/>
              <a:sym typeface="Oswald"/>
            </a:endParaRPr>
          </a:p>
        </p:txBody>
      </p:sp>
      <p:sp>
        <p:nvSpPr>
          <p:cNvPr id="241" name="Google Shape;241;p30"/>
          <p:cNvSpPr txBox="1"/>
          <p:nvPr>
            <p:ph idx="2" type="body"/>
          </p:nvPr>
        </p:nvSpPr>
        <p:spPr>
          <a:xfrm>
            <a:off x="4832400" y="1132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latin typeface="Oswald"/>
                <a:ea typeface="Oswald"/>
                <a:cs typeface="Oswald"/>
                <a:sym typeface="Oswald"/>
              </a:rPr>
              <a:t>Bilan : </a:t>
            </a:r>
            <a:endParaRPr b="1">
              <a:latin typeface="Oswald"/>
              <a:ea typeface="Oswald"/>
              <a:cs typeface="Oswald"/>
              <a:sym typeface="Oswald"/>
            </a:endParaRPr>
          </a:p>
          <a:p>
            <a:pPr indent="0" lvl="0" marL="0" rtl="0" algn="l">
              <a:spcBef>
                <a:spcPts val="1200"/>
              </a:spcBef>
              <a:spcAft>
                <a:spcPts val="0"/>
              </a:spcAft>
              <a:buNone/>
            </a:pPr>
            <a:r>
              <a:t/>
            </a:r>
            <a:endParaRPr b="1">
              <a:latin typeface="Oswald"/>
              <a:ea typeface="Oswald"/>
              <a:cs typeface="Oswald"/>
              <a:sym typeface="Oswald"/>
            </a:endParaRPr>
          </a:p>
          <a:p>
            <a:pPr indent="0" lvl="0" marL="0" rtl="0" algn="l">
              <a:spcBef>
                <a:spcPts val="1200"/>
              </a:spcBef>
              <a:spcAft>
                <a:spcPts val="1200"/>
              </a:spcAft>
              <a:buNone/>
            </a:pPr>
            <a:r>
              <a:t/>
            </a:r>
            <a:endParaRPr b="1">
              <a:latin typeface="Oswald"/>
              <a:ea typeface="Oswald"/>
              <a:cs typeface="Oswald"/>
              <a:sym typeface="Oswald"/>
            </a:endParaRPr>
          </a:p>
        </p:txBody>
      </p:sp>
      <p:sp>
        <p:nvSpPr>
          <p:cNvPr id="242" name="Google Shape;24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43" name="Google Shape;243;p30"/>
          <p:cNvPicPr preferRelativeResize="0"/>
          <p:nvPr/>
        </p:nvPicPr>
        <p:blipFill>
          <a:blip r:embed="rId3">
            <a:alphaModFix/>
          </a:blip>
          <a:stretch>
            <a:fillRect/>
          </a:stretch>
        </p:blipFill>
        <p:spPr>
          <a:xfrm>
            <a:off x="618525" y="1752750"/>
            <a:ext cx="3693074" cy="2215849"/>
          </a:xfrm>
          <a:prstGeom prst="rect">
            <a:avLst/>
          </a:prstGeom>
          <a:noFill/>
          <a:ln>
            <a:noFill/>
          </a:ln>
        </p:spPr>
      </p:pic>
      <p:sp>
        <p:nvSpPr>
          <p:cNvPr id="244" name="Google Shape;244;p30"/>
          <p:cNvSpPr txBox="1"/>
          <p:nvPr/>
        </p:nvSpPr>
        <p:spPr>
          <a:xfrm>
            <a:off x="965063" y="426107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n°3.4</a:t>
            </a:r>
            <a:r>
              <a:rPr lang="fr" sz="800">
                <a:solidFill>
                  <a:schemeClr val="lt2"/>
                </a:solidFill>
                <a:latin typeface="Oswald"/>
                <a:ea typeface="Oswald"/>
                <a:cs typeface="Oswald"/>
                <a:sym typeface="Oswald"/>
              </a:rPr>
              <a:t>: Illustration de l’algorithme (3) </a:t>
            </a:r>
            <a:r>
              <a:rPr lang="fr" sz="800">
                <a:solidFill>
                  <a:schemeClr val="lt2"/>
                </a:solidFill>
                <a:latin typeface="Oswald"/>
                <a:ea typeface="Oswald"/>
                <a:cs typeface="Oswald"/>
                <a:sym typeface="Oswald"/>
              </a:rPr>
              <a:t>appliqué à l’aile 1 de la ruche 59</a:t>
            </a:r>
            <a:r>
              <a:rPr lang="fr" sz="800">
                <a:solidFill>
                  <a:schemeClr val="lt2"/>
                </a:solidFill>
                <a:latin typeface="Oswald"/>
                <a:ea typeface="Oswald"/>
                <a:cs typeface="Oswald"/>
                <a:sym typeface="Oswald"/>
              </a:rPr>
              <a:t> - étape 3</a:t>
            </a:r>
            <a:endParaRPr sz="800">
              <a:solidFill>
                <a:schemeClr val="lt2"/>
              </a:solidFill>
              <a:latin typeface="Oswald"/>
              <a:ea typeface="Oswald"/>
              <a:cs typeface="Oswald"/>
              <a:sym typeface="Oswald"/>
            </a:endParaRPr>
          </a:p>
        </p:txBody>
      </p:sp>
      <p:sp>
        <p:nvSpPr>
          <p:cNvPr id="245" name="Google Shape;245;p30"/>
          <p:cNvSpPr/>
          <p:nvPr/>
        </p:nvSpPr>
        <p:spPr>
          <a:xfrm>
            <a:off x="4539600" y="1277175"/>
            <a:ext cx="14400" cy="31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0"/>
          <p:cNvPicPr preferRelativeResize="0"/>
          <p:nvPr/>
        </p:nvPicPr>
        <p:blipFill rotWithShape="1">
          <a:blip r:embed="rId4">
            <a:alphaModFix/>
          </a:blip>
          <a:srcRect b="0" l="0" r="2248" t="0"/>
          <a:stretch/>
        </p:blipFill>
        <p:spPr>
          <a:xfrm>
            <a:off x="5362940" y="1901203"/>
            <a:ext cx="2938816" cy="1878538"/>
          </a:xfrm>
          <a:prstGeom prst="rect">
            <a:avLst/>
          </a:prstGeom>
          <a:noFill/>
          <a:ln>
            <a:noFill/>
          </a:ln>
        </p:spPr>
      </p:pic>
      <p:sp>
        <p:nvSpPr>
          <p:cNvPr id="247" name="Google Shape;247;p30"/>
          <p:cNvSpPr txBox="1"/>
          <p:nvPr/>
        </p:nvSpPr>
        <p:spPr>
          <a:xfrm>
            <a:off x="5332338" y="405285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n°3.4</a:t>
            </a:r>
            <a:r>
              <a:rPr lang="fr" sz="800">
                <a:solidFill>
                  <a:schemeClr val="lt2"/>
                </a:solidFill>
                <a:latin typeface="Oswald"/>
                <a:ea typeface="Oswald"/>
                <a:cs typeface="Oswald"/>
                <a:sym typeface="Oswald"/>
              </a:rPr>
              <a:t>: Résultats de l’algorithme (3) appliqué à la ruche 38</a:t>
            </a:r>
            <a:endParaRPr sz="800">
              <a:solidFill>
                <a:schemeClr val="lt2"/>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latin typeface="Oswald"/>
                <a:ea typeface="Oswald"/>
                <a:cs typeface="Oswald"/>
                <a:sym typeface="Oswald"/>
              </a:rPr>
              <a:t>Résultats </a:t>
            </a:r>
            <a:endParaRPr>
              <a:latin typeface="Oswald"/>
              <a:ea typeface="Oswald"/>
              <a:cs typeface="Oswald"/>
              <a:sym typeface="Oswald"/>
            </a:endParaRPr>
          </a:p>
        </p:txBody>
      </p:sp>
      <p:sp>
        <p:nvSpPr>
          <p:cNvPr id="253" name="Google Shape;253;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fr">
                <a:latin typeface="Oswald"/>
                <a:ea typeface="Oswald"/>
                <a:cs typeface="Oswald"/>
                <a:sym typeface="Oswald"/>
              </a:rPr>
              <a:t>Compromis précision/efficacité : </a:t>
            </a:r>
            <a:endParaRPr b="1">
              <a:latin typeface="Oswald"/>
              <a:ea typeface="Oswald"/>
              <a:cs typeface="Oswald"/>
              <a:sym typeface="Oswald"/>
            </a:endParaRPr>
          </a:p>
        </p:txBody>
      </p:sp>
      <p:sp>
        <p:nvSpPr>
          <p:cNvPr id="254" name="Google Shape;254;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latin typeface="Oswald"/>
                <a:ea typeface="Oswald"/>
                <a:cs typeface="Oswald"/>
                <a:sym typeface="Oswald"/>
              </a:rPr>
              <a:t>Faiblesses de la corrélation de phase : </a:t>
            </a:r>
            <a:endParaRPr>
              <a:latin typeface="Oswald"/>
              <a:ea typeface="Oswald"/>
              <a:cs typeface="Oswald"/>
              <a:sym typeface="Oswald"/>
            </a:endParaRPr>
          </a:p>
          <a:p>
            <a:pPr indent="0" lvl="0" marL="0" rtl="0" algn="l">
              <a:spcBef>
                <a:spcPts val="1200"/>
              </a:spcBef>
              <a:spcAft>
                <a:spcPts val="0"/>
              </a:spcAft>
              <a:buNone/>
            </a:pPr>
            <a:r>
              <a:rPr lang="fr" sz="800">
                <a:latin typeface="Oswald"/>
                <a:ea typeface="Oswald"/>
                <a:cs typeface="Oswald"/>
                <a:sym typeface="Oswald"/>
              </a:rPr>
              <a:t>- </a:t>
            </a:r>
            <a:r>
              <a:rPr lang="fr" sz="800">
                <a:latin typeface="Oswald"/>
                <a:ea typeface="Oswald"/>
                <a:cs typeface="Oswald"/>
                <a:sym typeface="Oswald"/>
              </a:rPr>
              <a:t>Sensibilité aux rotations du motif </a:t>
            </a:r>
            <a:r>
              <a:rPr lang="fr" sz="800">
                <a:latin typeface="Oswald"/>
                <a:ea typeface="Oswald"/>
                <a:cs typeface="Oswald"/>
                <a:sym typeface="Oswald"/>
              </a:rPr>
              <a:t>recherché</a:t>
            </a:r>
            <a:r>
              <a:rPr lang="fr" sz="800">
                <a:latin typeface="Oswald"/>
                <a:ea typeface="Oswald"/>
                <a:cs typeface="Oswald"/>
                <a:sym typeface="Oswald"/>
              </a:rPr>
              <a:t> </a:t>
            </a:r>
            <a:endParaRPr sz="800">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
        <p:nvSpPr>
          <p:cNvPr id="255" name="Google Shape;25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6" name="Google Shape;256;p31"/>
          <p:cNvPicPr preferRelativeResize="0"/>
          <p:nvPr/>
        </p:nvPicPr>
        <p:blipFill>
          <a:blip r:embed="rId3">
            <a:alphaModFix/>
          </a:blip>
          <a:stretch>
            <a:fillRect/>
          </a:stretch>
        </p:blipFill>
        <p:spPr>
          <a:xfrm>
            <a:off x="311700" y="1723575"/>
            <a:ext cx="4327524" cy="1253425"/>
          </a:xfrm>
          <a:prstGeom prst="rect">
            <a:avLst/>
          </a:prstGeom>
          <a:noFill/>
          <a:ln>
            <a:noFill/>
          </a:ln>
        </p:spPr>
      </p:pic>
      <p:pic>
        <p:nvPicPr>
          <p:cNvPr id="257" name="Google Shape;257;p31"/>
          <p:cNvPicPr preferRelativeResize="0"/>
          <p:nvPr/>
        </p:nvPicPr>
        <p:blipFill rotWithShape="1">
          <a:blip r:embed="rId4">
            <a:alphaModFix/>
          </a:blip>
          <a:srcRect b="0" l="0" r="0" t="-347427"/>
          <a:stretch/>
        </p:blipFill>
        <p:spPr>
          <a:xfrm>
            <a:off x="311700" y="-918878"/>
            <a:ext cx="4327524" cy="4974000"/>
          </a:xfrm>
          <a:prstGeom prst="rect">
            <a:avLst/>
          </a:prstGeom>
          <a:noFill/>
          <a:ln>
            <a:noFill/>
          </a:ln>
        </p:spPr>
      </p:pic>
      <p:pic>
        <p:nvPicPr>
          <p:cNvPr id="258" name="Google Shape;258;p31"/>
          <p:cNvPicPr preferRelativeResize="0"/>
          <p:nvPr/>
        </p:nvPicPr>
        <p:blipFill>
          <a:blip r:embed="rId5">
            <a:alphaModFix/>
          </a:blip>
          <a:stretch>
            <a:fillRect/>
          </a:stretch>
        </p:blipFill>
        <p:spPr>
          <a:xfrm>
            <a:off x="5365850" y="2202288"/>
            <a:ext cx="885825" cy="1276350"/>
          </a:xfrm>
          <a:prstGeom prst="rect">
            <a:avLst/>
          </a:prstGeom>
          <a:noFill/>
          <a:ln>
            <a:noFill/>
          </a:ln>
        </p:spPr>
      </p:pic>
      <p:sp>
        <p:nvSpPr>
          <p:cNvPr id="259" name="Google Shape;259;p31"/>
          <p:cNvSpPr txBox="1"/>
          <p:nvPr/>
        </p:nvSpPr>
        <p:spPr>
          <a:xfrm>
            <a:off x="5703009" y="3852475"/>
            <a:ext cx="225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n°3.5</a:t>
            </a:r>
            <a:r>
              <a:rPr lang="fr" sz="800">
                <a:solidFill>
                  <a:schemeClr val="lt2"/>
                </a:solidFill>
                <a:latin typeface="Oswald"/>
                <a:ea typeface="Oswald"/>
                <a:cs typeface="Oswald"/>
                <a:sym typeface="Oswald"/>
              </a:rPr>
              <a:t>: aile 17 de la ruche 38 (KO)</a:t>
            </a:r>
            <a:endParaRPr sz="800">
              <a:solidFill>
                <a:schemeClr val="lt2"/>
              </a:solidFill>
              <a:latin typeface="Oswald"/>
              <a:ea typeface="Oswald"/>
              <a:cs typeface="Oswald"/>
              <a:sym typeface="Oswald"/>
            </a:endParaRPr>
          </a:p>
        </p:txBody>
      </p:sp>
      <p:sp>
        <p:nvSpPr>
          <p:cNvPr id="260" name="Google Shape;260;p31"/>
          <p:cNvSpPr/>
          <p:nvPr/>
        </p:nvSpPr>
        <p:spPr>
          <a:xfrm>
            <a:off x="4832400" y="1297375"/>
            <a:ext cx="14400" cy="31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1"/>
          <p:cNvPicPr preferRelativeResize="0"/>
          <p:nvPr/>
        </p:nvPicPr>
        <p:blipFill>
          <a:blip r:embed="rId6">
            <a:alphaModFix/>
          </a:blip>
          <a:stretch>
            <a:fillRect/>
          </a:stretch>
        </p:blipFill>
        <p:spPr>
          <a:xfrm>
            <a:off x="6752738" y="2162375"/>
            <a:ext cx="1810875" cy="135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Présentation générale du projet</a:t>
            </a:r>
            <a:endParaRPr>
              <a:solidFill>
                <a:srgbClr val="E69138"/>
              </a:solidFill>
              <a:latin typeface="Oswald"/>
              <a:ea typeface="Oswald"/>
              <a:cs typeface="Oswald"/>
              <a:sym typeface="Oswald"/>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Oswald"/>
              <a:buChar char="-"/>
            </a:pPr>
            <a:r>
              <a:rPr lang="fr">
                <a:latin typeface="Oswald"/>
                <a:ea typeface="Oswald"/>
                <a:cs typeface="Oswald"/>
                <a:sym typeface="Oswald"/>
              </a:rPr>
              <a:t>Projet en collaboration avec l’association apicole d’Annecy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342900" lvl="0" marL="457200" rtl="0" algn="l">
              <a:spcBef>
                <a:spcPts val="1200"/>
              </a:spcBef>
              <a:spcAft>
                <a:spcPts val="0"/>
              </a:spcAft>
              <a:buSzPts val="1800"/>
              <a:buFont typeface="Oswald"/>
              <a:buChar char="-"/>
            </a:pPr>
            <a:r>
              <a:rPr lang="fr">
                <a:latin typeface="Oswald"/>
                <a:ea typeface="Oswald"/>
                <a:cs typeface="Oswald"/>
                <a:sym typeface="Oswald"/>
              </a:rPr>
              <a:t>Biométrie : indice cubital et transgression discoïdale </a:t>
            </a:r>
            <a:endParaRPr>
              <a:latin typeface="Oswald"/>
              <a:ea typeface="Oswald"/>
              <a:cs typeface="Oswald"/>
              <a:sym typeface="Oswald"/>
            </a:endParaRPr>
          </a:p>
          <a:p>
            <a:pPr indent="0" lvl="0" marL="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t/>
            </a:r>
            <a:endParaRPr>
              <a:solidFill>
                <a:srgbClr val="38761D"/>
              </a:solidFill>
              <a:latin typeface="Oswald"/>
              <a:ea typeface="Oswald"/>
              <a:cs typeface="Oswald"/>
              <a:sym typeface="Oswald"/>
            </a:endParaRPr>
          </a:p>
          <a:p>
            <a:pPr indent="0" lvl="0" marL="457200" rtl="0" algn="l">
              <a:spcBef>
                <a:spcPts val="1200"/>
              </a:spcBef>
              <a:spcAft>
                <a:spcPts val="1200"/>
              </a:spcAft>
              <a:buNone/>
            </a:pPr>
            <a:r>
              <a:t/>
            </a:r>
            <a:endParaRPr>
              <a:latin typeface="Oswald"/>
              <a:ea typeface="Oswald"/>
              <a:cs typeface="Oswald"/>
              <a:sym typeface="Oswald"/>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65" name="Google Shape;65;p14"/>
          <p:cNvPicPr preferRelativeResize="0"/>
          <p:nvPr/>
        </p:nvPicPr>
        <p:blipFill>
          <a:blip r:embed="rId3">
            <a:alphaModFix/>
          </a:blip>
          <a:stretch>
            <a:fillRect/>
          </a:stretch>
        </p:blipFill>
        <p:spPr>
          <a:xfrm>
            <a:off x="2179475" y="1577075"/>
            <a:ext cx="1695838" cy="1274700"/>
          </a:xfrm>
          <a:prstGeom prst="rect">
            <a:avLst/>
          </a:prstGeom>
          <a:noFill/>
          <a:ln>
            <a:noFill/>
          </a:ln>
        </p:spPr>
      </p:pic>
      <p:pic>
        <p:nvPicPr>
          <p:cNvPr id="66" name="Google Shape;66;p14"/>
          <p:cNvPicPr preferRelativeResize="0"/>
          <p:nvPr/>
        </p:nvPicPr>
        <p:blipFill>
          <a:blip r:embed="rId4">
            <a:alphaModFix/>
          </a:blip>
          <a:stretch>
            <a:fillRect/>
          </a:stretch>
        </p:blipFill>
        <p:spPr>
          <a:xfrm>
            <a:off x="1444570" y="3357325"/>
            <a:ext cx="2594854" cy="1059000"/>
          </a:xfrm>
          <a:prstGeom prst="rect">
            <a:avLst/>
          </a:prstGeom>
          <a:noFill/>
          <a:ln>
            <a:noFill/>
          </a:ln>
        </p:spPr>
      </p:pic>
      <p:pic>
        <p:nvPicPr>
          <p:cNvPr id="67" name="Google Shape;67;p14"/>
          <p:cNvPicPr preferRelativeResize="0"/>
          <p:nvPr/>
        </p:nvPicPr>
        <p:blipFill>
          <a:blip r:embed="rId5">
            <a:alphaModFix/>
          </a:blip>
          <a:stretch>
            <a:fillRect/>
          </a:stretch>
        </p:blipFill>
        <p:spPr>
          <a:xfrm>
            <a:off x="4572000" y="3344450"/>
            <a:ext cx="2368225" cy="1084750"/>
          </a:xfrm>
          <a:prstGeom prst="rect">
            <a:avLst/>
          </a:prstGeom>
          <a:noFill/>
          <a:ln>
            <a:noFill/>
          </a:ln>
        </p:spPr>
      </p:pic>
      <p:sp>
        <p:nvSpPr>
          <p:cNvPr id="68" name="Google Shape;68;p14"/>
          <p:cNvSpPr txBox="1"/>
          <p:nvPr/>
        </p:nvSpPr>
        <p:spPr>
          <a:xfrm>
            <a:off x="4458600" y="4429200"/>
            <a:ext cx="259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999999"/>
                </a:solidFill>
                <a:latin typeface="Oswald"/>
                <a:ea typeface="Oswald"/>
                <a:cs typeface="Oswald"/>
                <a:sym typeface="Oswald"/>
              </a:rPr>
              <a:t>abeille noire : transgression négative</a:t>
            </a:r>
            <a:endParaRPr sz="1100">
              <a:solidFill>
                <a:srgbClr val="999999"/>
              </a:solidFill>
              <a:latin typeface="Oswald"/>
              <a:ea typeface="Oswald"/>
              <a:cs typeface="Oswald"/>
              <a:sym typeface="Oswald"/>
            </a:endParaRPr>
          </a:p>
        </p:txBody>
      </p:sp>
      <p:pic>
        <p:nvPicPr>
          <p:cNvPr id="69" name="Google Shape;69;p14"/>
          <p:cNvPicPr preferRelativeResize="0"/>
          <p:nvPr/>
        </p:nvPicPr>
        <p:blipFill>
          <a:blip r:embed="rId6">
            <a:alphaModFix/>
          </a:blip>
          <a:stretch>
            <a:fillRect/>
          </a:stretch>
        </p:blipFill>
        <p:spPr>
          <a:xfrm>
            <a:off x="4531075" y="1577058"/>
            <a:ext cx="1695850" cy="12747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65760" lvl="0" marL="457200" rtl="0" algn="l">
              <a:lnSpc>
                <a:spcPct val="130000"/>
              </a:lnSpc>
              <a:spcBef>
                <a:spcPts val="1000"/>
              </a:spcBef>
              <a:spcAft>
                <a:spcPts val="0"/>
              </a:spcAft>
              <a:buClr>
                <a:srgbClr val="E69138"/>
              </a:buClr>
              <a:buSzPct val="88524"/>
              <a:buFont typeface="Oswald"/>
              <a:buAutoNum type="romanUcPeriod" startAt="3"/>
            </a:pPr>
            <a:r>
              <a:rPr lang="fr" sz="2711">
                <a:solidFill>
                  <a:srgbClr val="E69138"/>
                </a:solidFill>
                <a:latin typeface="Oswald"/>
                <a:ea typeface="Oswald"/>
                <a:cs typeface="Oswald"/>
                <a:sym typeface="Oswald"/>
              </a:rPr>
              <a:t>Extraction des motifs d'intérêt :</a:t>
            </a:r>
            <a:r>
              <a:rPr lang="fr" sz="2600">
                <a:solidFill>
                  <a:srgbClr val="E69138"/>
                </a:solidFill>
                <a:latin typeface="Oswald"/>
                <a:ea typeface="Oswald"/>
                <a:cs typeface="Oswald"/>
                <a:sym typeface="Oswald"/>
              </a:rPr>
              <a:t> </a:t>
            </a:r>
            <a:r>
              <a:rPr lang="fr" sz="2066">
                <a:solidFill>
                  <a:srgbClr val="666666"/>
                </a:solidFill>
                <a:latin typeface="Oswald"/>
                <a:ea typeface="Oswald"/>
                <a:cs typeface="Oswald"/>
                <a:sym typeface="Oswald"/>
              </a:rPr>
              <a:t>Traitement des motifs extraits</a:t>
            </a:r>
            <a:endParaRPr sz="3066">
              <a:solidFill>
                <a:srgbClr val="E69138"/>
              </a:solidFill>
              <a:latin typeface="Oswald"/>
              <a:ea typeface="Oswald"/>
              <a:cs typeface="Oswald"/>
              <a:sym typeface="Oswald"/>
            </a:endParaRPr>
          </a:p>
          <a:p>
            <a:pPr indent="0" lvl="0" marL="0" rtl="0" algn="l">
              <a:spcBef>
                <a:spcPts val="0"/>
              </a:spcBef>
              <a:spcAft>
                <a:spcPts val="0"/>
              </a:spcAft>
              <a:buNone/>
            </a:pPr>
            <a:r>
              <a:t/>
            </a:r>
            <a:endParaRPr/>
          </a:p>
        </p:txBody>
      </p:sp>
      <p:sp>
        <p:nvSpPr>
          <p:cNvPr id="267" name="Google Shape;267;p32"/>
          <p:cNvSpPr txBox="1"/>
          <p:nvPr>
            <p:ph idx="1" type="body"/>
          </p:nvPr>
        </p:nvSpPr>
        <p:spPr>
          <a:xfrm>
            <a:off x="2120425" y="11322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Oswald"/>
              <a:buChar char="➔"/>
            </a:pPr>
            <a:r>
              <a:rPr lang="fr" sz="1900">
                <a:latin typeface="Oswald"/>
                <a:ea typeface="Oswald"/>
                <a:cs typeface="Oswald"/>
                <a:sym typeface="Oswald"/>
              </a:rPr>
              <a:t>Amincissement des nervures</a:t>
            </a:r>
            <a:endParaRPr sz="1900">
              <a:latin typeface="Oswald"/>
              <a:ea typeface="Oswald"/>
              <a:cs typeface="Oswald"/>
              <a:sym typeface="Oswald"/>
            </a:endParaRPr>
          </a:p>
        </p:txBody>
      </p:sp>
      <p:sp>
        <p:nvSpPr>
          <p:cNvPr id="268" name="Google Shape;26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69" name="Google Shape;269;p32"/>
          <p:cNvPicPr preferRelativeResize="0"/>
          <p:nvPr/>
        </p:nvPicPr>
        <p:blipFill>
          <a:blip r:embed="rId3">
            <a:alphaModFix/>
          </a:blip>
          <a:stretch>
            <a:fillRect/>
          </a:stretch>
        </p:blipFill>
        <p:spPr>
          <a:xfrm>
            <a:off x="966325" y="1723050"/>
            <a:ext cx="5366425" cy="2845825"/>
          </a:xfrm>
          <a:prstGeom prst="rect">
            <a:avLst/>
          </a:prstGeom>
          <a:noFill/>
          <a:ln>
            <a:noFill/>
          </a:ln>
        </p:spPr>
      </p:pic>
      <p:pic>
        <p:nvPicPr>
          <p:cNvPr id="270" name="Google Shape;270;p32"/>
          <p:cNvPicPr preferRelativeResize="0"/>
          <p:nvPr/>
        </p:nvPicPr>
        <p:blipFill>
          <a:blip r:embed="rId4">
            <a:alphaModFix/>
          </a:blip>
          <a:stretch>
            <a:fillRect/>
          </a:stretch>
        </p:blipFill>
        <p:spPr>
          <a:xfrm>
            <a:off x="6717275" y="1723059"/>
            <a:ext cx="1517773" cy="284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idx="1" type="body"/>
          </p:nvPr>
        </p:nvSpPr>
        <p:spPr>
          <a:xfrm>
            <a:off x="2267400" y="75500"/>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Oswald"/>
              <a:buChar char="➔"/>
            </a:pPr>
            <a:r>
              <a:rPr lang="fr" sz="1900">
                <a:latin typeface="Oswald"/>
                <a:ea typeface="Oswald"/>
                <a:cs typeface="Oswald"/>
                <a:sym typeface="Oswald"/>
              </a:rPr>
              <a:t>Détection des intersections</a:t>
            </a:r>
            <a:endParaRPr sz="1900">
              <a:latin typeface="Oswald"/>
              <a:ea typeface="Oswald"/>
              <a:cs typeface="Oswald"/>
              <a:sym typeface="Oswald"/>
            </a:endParaRPr>
          </a:p>
        </p:txBody>
      </p:sp>
      <p:sp>
        <p:nvSpPr>
          <p:cNvPr id="276" name="Google Shape;27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77" name="Google Shape;277;p33"/>
          <p:cNvPicPr preferRelativeResize="0"/>
          <p:nvPr/>
        </p:nvPicPr>
        <p:blipFill>
          <a:blip r:embed="rId3">
            <a:alphaModFix/>
          </a:blip>
          <a:stretch>
            <a:fillRect/>
          </a:stretch>
        </p:blipFill>
        <p:spPr>
          <a:xfrm>
            <a:off x="1836750" y="698538"/>
            <a:ext cx="4934633" cy="1442875"/>
          </a:xfrm>
          <a:prstGeom prst="rect">
            <a:avLst/>
          </a:prstGeom>
          <a:noFill/>
          <a:ln>
            <a:noFill/>
          </a:ln>
        </p:spPr>
      </p:pic>
      <p:sp>
        <p:nvSpPr>
          <p:cNvPr id="278" name="Google Shape;278;p33"/>
          <p:cNvSpPr/>
          <p:nvPr/>
        </p:nvSpPr>
        <p:spPr>
          <a:xfrm>
            <a:off x="5176750" y="563625"/>
            <a:ext cx="1763400" cy="1751100"/>
          </a:xfrm>
          <a:prstGeom prst="roundRect">
            <a:avLst>
              <a:gd fmla="val 16667" name="adj"/>
            </a:avLst>
          </a:prstGeom>
          <a:no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txBox="1"/>
          <p:nvPr/>
        </p:nvSpPr>
        <p:spPr>
          <a:xfrm>
            <a:off x="716500" y="2387113"/>
            <a:ext cx="7175100" cy="111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fr" sz="1900">
                <a:solidFill>
                  <a:schemeClr val="lt2"/>
                </a:solidFill>
                <a:latin typeface="Oswald"/>
                <a:ea typeface="Oswald"/>
                <a:cs typeface="Oswald"/>
                <a:sym typeface="Oswald"/>
              </a:rPr>
              <a:t>Critère utilisé : </a:t>
            </a:r>
            <a:endParaRPr sz="1900">
              <a:solidFill>
                <a:schemeClr val="lt2"/>
              </a:solidFill>
              <a:latin typeface="Oswald"/>
              <a:ea typeface="Oswald"/>
              <a:cs typeface="Oswald"/>
              <a:sym typeface="Oswald"/>
            </a:endParaRPr>
          </a:p>
          <a:p>
            <a:pPr indent="0" lvl="0" marL="0" rtl="0" algn="ctr">
              <a:lnSpc>
                <a:spcPct val="115000"/>
              </a:lnSpc>
              <a:spcBef>
                <a:spcPts val="0"/>
              </a:spcBef>
              <a:spcAft>
                <a:spcPts val="0"/>
              </a:spcAft>
              <a:buNone/>
            </a:pPr>
            <a:r>
              <a:rPr i="1" lang="fr" sz="1800">
                <a:solidFill>
                  <a:schemeClr val="lt2"/>
                </a:solidFill>
                <a:latin typeface="Oswald"/>
                <a:ea typeface="Oswald"/>
                <a:cs typeface="Oswald"/>
                <a:sym typeface="Oswald"/>
              </a:rPr>
              <a:t>“Si je suis noir, et que 3 de mes 8 pixels alentours sont noirs, alors je suis un point d’intersection” </a:t>
            </a:r>
            <a:endParaRPr i="1" sz="1300">
              <a:latin typeface="Oswald"/>
              <a:ea typeface="Oswald"/>
              <a:cs typeface="Oswald"/>
              <a:sym typeface="Oswald"/>
            </a:endParaRPr>
          </a:p>
        </p:txBody>
      </p:sp>
      <p:sp>
        <p:nvSpPr>
          <p:cNvPr id="280" name="Google Shape;280;p33"/>
          <p:cNvSpPr txBox="1"/>
          <p:nvPr>
            <p:ph idx="1" type="body"/>
          </p:nvPr>
        </p:nvSpPr>
        <p:spPr>
          <a:xfrm>
            <a:off x="2188250" y="3659000"/>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Oswald"/>
              <a:buChar char="➔"/>
            </a:pPr>
            <a:r>
              <a:rPr lang="fr" sz="1900">
                <a:latin typeface="Oswald"/>
                <a:ea typeface="Oswald"/>
                <a:cs typeface="Oswald"/>
                <a:sym typeface="Oswald"/>
              </a:rPr>
              <a:t>Rassemblement, extraction de 3 tuples</a:t>
            </a:r>
            <a:endParaRPr sz="1900">
              <a:latin typeface="Oswald"/>
              <a:ea typeface="Oswald"/>
              <a:cs typeface="Oswald"/>
              <a:sym typeface="Oswald"/>
            </a:endParaRPr>
          </a:p>
        </p:txBody>
      </p:sp>
      <p:pic>
        <p:nvPicPr>
          <p:cNvPr id="281" name="Google Shape;281;p33"/>
          <p:cNvPicPr preferRelativeResize="0"/>
          <p:nvPr/>
        </p:nvPicPr>
        <p:blipFill rotWithShape="1">
          <a:blip r:embed="rId4">
            <a:alphaModFix/>
          </a:blip>
          <a:srcRect b="47930" l="1385" r="51169" t="33795"/>
          <a:stretch/>
        </p:blipFill>
        <p:spPr>
          <a:xfrm>
            <a:off x="2122050" y="4091050"/>
            <a:ext cx="5012950" cy="726000"/>
          </a:xfrm>
          <a:prstGeom prst="rect">
            <a:avLst/>
          </a:prstGeom>
          <a:noFill/>
          <a:ln>
            <a:noFill/>
          </a:ln>
        </p:spPr>
      </p:pic>
      <p:sp>
        <p:nvSpPr>
          <p:cNvPr id="282" name="Google Shape;282;p33"/>
          <p:cNvSpPr/>
          <p:nvPr/>
        </p:nvSpPr>
        <p:spPr>
          <a:xfrm>
            <a:off x="3755325" y="4347675"/>
            <a:ext cx="3379800" cy="214800"/>
          </a:xfrm>
          <a:prstGeom prst="roundRect">
            <a:avLst>
              <a:gd fmla="val 16667" name="adj"/>
            </a:avLst>
          </a:prstGeom>
          <a:noFill/>
          <a:ln cap="flat" cmpd="sng" w="381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3218150" y="4587025"/>
            <a:ext cx="1667700" cy="214800"/>
          </a:xfrm>
          <a:prstGeom prst="roundRect">
            <a:avLst>
              <a:gd fmla="val 16667" name="adj"/>
            </a:avLst>
          </a:prstGeom>
          <a:noFill/>
          <a:ln cap="flat" cmpd="sng" w="381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89" name="Google Shape;289;p34"/>
          <p:cNvSpPr txBox="1"/>
          <p:nvPr>
            <p:ph type="title"/>
          </p:nvPr>
        </p:nvSpPr>
        <p:spPr>
          <a:xfrm>
            <a:off x="2771825" y="185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711">
                <a:solidFill>
                  <a:srgbClr val="E69138"/>
                </a:solidFill>
                <a:latin typeface="Oswald"/>
                <a:ea typeface="Oswald"/>
                <a:cs typeface="Oswald"/>
                <a:sym typeface="Oswald"/>
              </a:rPr>
              <a:t>Résultats sur une ruche </a:t>
            </a:r>
            <a:endParaRPr/>
          </a:p>
        </p:txBody>
      </p:sp>
      <p:sp>
        <p:nvSpPr>
          <p:cNvPr id="290" name="Google Shape;290;p34"/>
          <p:cNvSpPr txBox="1"/>
          <p:nvPr/>
        </p:nvSpPr>
        <p:spPr>
          <a:xfrm>
            <a:off x="1971475" y="1166250"/>
            <a:ext cx="4508100" cy="94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fr" sz="2300">
                <a:solidFill>
                  <a:srgbClr val="6AA84F"/>
                </a:solidFill>
                <a:latin typeface="Oswald"/>
                <a:ea typeface="Oswald"/>
                <a:cs typeface="Oswald"/>
                <a:sym typeface="Oswald"/>
              </a:rPr>
              <a:t>50% </a:t>
            </a:r>
            <a:r>
              <a:rPr lang="fr" sz="2300">
                <a:solidFill>
                  <a:schemeClr val="lt2"/>
                </a:solidFill>
                <a:latin typeface="Oswald"/>
                <a:ea typeface="Oswald"/>
                <a:cs typeface="Oswald"/>
                <a:sym typeface="Oswald"/>
              </a:rPr>
              <a:t>d’ailes exploitables pour le calcul de l’indice cubital</a:t>
            </a:r>
            <a:endParaRPr i="1" sz="1700">
              <a:latin typeface="Oswald"/>
              <a:ea typeface="Oswald"/>
              <a:cs typeface="Oswald"/>
              <a:sym typeface="Oswald"/>
            </a:endParaRPr>
          </a:p>
        </p:txBody>
      </p:sp>
      <p:pic>
        <p:nvPicPr>
          <p:cNvPr id="291" name="Google Shape;291;p34"/>
          <p:cNvPicPr preferRelativeResize="0"/>
          <p:nvPr/>
        </p:nvPicPr>
        <p:blipFill>
          <a:blip r:embed="rId3">
            <a:alphaModFix/>
          </a:blip>
          <a:stretch>
            <a:fillRect/>
          </a:stretch>
        </p:blipFill>
        <p:spPr>
          <a:xfrm rot="626700">
            <a:off x="208000" y="663038"/>
            <a:ext cx="1763475" cy="1763475"/>
          </a:xfrm>
          <a:prstGeom prst="rect">
            <a:avLst/>
          </a:prstGeom>
          <a:noFill/>
          <a:ln>
            <a:noFill/>
          </a:ln>
        </p:spPr>
      </p:pic>
      <p:cxnSp>
        <p:nvCxnSpPr>
          <p:cNvPr id="292" name="Google Shape;292;p34"/>
          <p:cNvCxnSpPr>
            <a:endCxn id="293" idx="0"/>
          </p:cNvCxnSpPr>
          <p:nvPr/>
        </p:nvCxnSpPr>
        <p:spPr>
          <a:xfrm flipH="1">
            <a:off x="3953825" y="2102913"/>
            <a:ext cx="344100" cy="670200"/>
          </a:xfrm>
          <a:prstGeom prst="straightConnector1">
            <a:avLst/>
          </a:prstGeom>
          <a:noFill/>
          <a:ln cap="flat" cmpd="sng" w="9525">
            <a:solidFill>
              <a:srgbClr val="F1C232"/>
            </a:solidFill>
            <a:prstDash val="solid"/>
            <a:round/>
            <a:headEnd len="med" w="med" type="none"/>
            <a:tailEnd len="med" w="med" type="triangle"/>
          </a:ln>
        </p:spPr>
      </p:cxnSp>
      <p:sp>
        <p:nvSpPr>
          <p:cNvPr id="293" name="Google Shape;293;p34"/>
          <p:cNvSpPr txBox="1"/>
          <p:nvPr/>
        </p:nvSpPr>
        <p:spPr>
          <a:xfrm>
            <a:off x="366275" y="2773113"/>
            <a:ext cx="7175100" cy="94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fr" sz="2300">
                <a:solidFill>
                  <a:srgbClr val="CC0000"/>
                </a:solidFill>
                <a:latin typeface="Oswald"/>
                <a:ea typeface="Oswald"/>
                <a:cs typeface="Oswald"/>
                <a:sym typeface="Oswald"/>
              </a:rPr>
              <a:t>20</a:t>
            </a:r>
            <a:r>
              <a:rPr lang="fr" sz="2300">
                <a:solidFill>
                  <a:srgbClr val="CC0000"/>
                </a:solidFill>
                <a:latin typeface="Oswald"/>
                <a:ea typeface="Oswald"/>
                <a:cs typeface="Oswald"/>
                <a:sym typeface="Oswald"/>
              </a:rPr>
              <a:t>%</a:t>
            </a:r>
            <a:r>
              <a:rPr lang="fr" sz="2300">
                <a:solidFill>
                  <a:srgbClr val="6AA84F"/>
                </a:solidFill>
                <a:latin typeface="Oswald"/>
                <a:ea typeface="Oswald"/>
                <a:cs typeface="Oswald"/>
                <a:sym typeface="Oswald"/>
              </a:rPr>
              <a:t> </a:t>
            </a:r>
            <a:r>
              <a:rPr lang="fr" sz="2300">
                <a:solidFill>
                  <a:schemeClr val="lt2"/>
                </a:solidFill>
                <a:latin typeface="Oswald"/>
                <a:ea typeface="Oswald"/>
                <a:cs typeface="Oswald"/>
                <a:sym typeface="Oswald"/>
              </a:rPr>
              <a:t>d’erreur par rapport aux relevés manuels</a:t>
            </a:r>
            <a:endParaRPr sz="2300">
              <a:solidFill>
                <a:schemeClr val="lt2"/>
              </a:solidFill>
              <a:latin typeface="Oswald"/>
              <a:ea typeface="Oswald"/>
              <a:cs typeface="Oswald"/>
              <a:sym typeface="Oswald"/>
            </a:endParaRPr>
          </a:p>
          <a:p>
            <a:pPr indent="0" lvl="0" marL="0" rtl="0" algn="ctr">
              <a:lnSpc>
                <a:spcPct val="115000"/>
              </a:lnSpc>
              <a:spcBef>
                <a:spcPts val="0"/>
              </a:spcBef>
              <a:spcAft>
                <a:spcPts val="0"/>
              </a:spcAft>
              <a:buNone/>
            </a:pPr>
            <a:r>
              <a:t/>
            </a:r>
            <a:endParaRPr sz="2300">
              <a:solidFill>
                <a:schemeClr val="lt2"/>
              </a:solidFill>
              <a:latin typeface="Oswald"/>
              <a:ea typeface="Oswald"/>
              <a:cs typeface="Oswald"/>
              <a:sym typeface="Oswald"/>
            </a:endParaRPr>
          </a:p>
        </p:txBody>
      </p:sp>
      <p:sp>
        <p:nvSpPr>
          <p:cNvPr id="294" name="Google Shape;294;p34"/>
          <p:cNvSpPr txBox="1"/>
          <p:nvPr/>
        </p:nvSpPr>
        <p:spPr>
          <a:xfrm>
            <a:off x="887850" y="3736200"/>
            <a:ext cx="73683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fr" sz="2200">
                <a:solidFill>
                  <a:schemeClr val="lt2"/>
                </a:solidFill>
                <a:latin typeface="Oswald"/>
                <a:ea typeface="Oswald"/>
                <a:cs typeface="Oswald"/>
                <a:sym typeface="Oswald"/>
              </a:rPr>
              <a:t>V</a:t>
            </a:r>
            <a:r>
              <a:rPr lang="fr" sz="2200">
                <a:solidFill>
                  <a:schemeClr val="lt2"/>
                </a:solidFill>
                <a:latin typeface="Oswald"/>
                <a:ea typeface="Oswald"/>
                <a:cs typeface="Oswald"/>
                <a:sym typeface="Oswald"/>
              </a:rPr>
              <a:t>ariation moyenne dans les cas fonctionnels : </a:t>
            </a:r>
            <a:r>
              <a:rPr lang="fr" sz="2200">
                <a:solidFill>
                  <a:srgbClr val="6D9EEB"/>
                </a:solidFill>
                <a:latin typeface="Oswald"/>
                <a:ea typeface="Oswald"/>
                <a:cs typeface="Oswald"/>
                <a:sym typeface="Oswald"/>
              </a:rPr>
              <a:t>0,28</a:t>
            </a:r>
            <a:endParaRPr sz="2200">
              <a:solidFill>
                <a:srgbClr val="6D9EEB"/>
              </a:solidFill>
              <a:latin typeface="Oswald"/>
              <a:ea typeface="Oswald"/>
              <a:cs typeface="Oswald"/>
              <a:sym typeface="Oswald"/>
            </a:endParaRPr>
          </a:p>
          <a:p>
            <a:pPr indent="0" lvl="0" marL="0" rtl="0" algn="ctr">
              <a:lnSpc>
                <a:spcPct val="115000"/>
              </a:lnSpc>
              <a:spcBef>
                <a:spcPts val="0"/>
              </a:spcBef>
              <a:spcAft>
                <a:spcPts val="0"/>
              </a:spcAft>
              <a:buNone/>
            </a:pPr>
            <a:r>
              <a:rPr lang="fr" sz="2200">
                <a:solidFill>
                  <a:schemeClr val="lt2"/>
                </a:solidFill>
                <a:latin typeface="Oswald"/>
                <a:ea typeface="Oswald"/>
                <a:cs typeface="Oswald"/>
                <a:sym typeface="Oswald"/>
              </a:rPr>
              <a:t>(sur des valeurs de l’ordre de 1,2 à 2,5)</a:t>
            </a:r>
            <a:endParaRPr sz="2200">
              <a:solidFill>
                <a:schemeClr val="lt2"/>
              </a:solidFill>
              <a:latin typeface="Oswald"/>
              <a:ea typeface="Oswald"/>
              <a:cs typeface="Oswald"/>
              <a:sym typeface="Oswald"/>
            </a:endParaRPr>
          </a:p>
        </p:txBody>
      </p:sp>
      <p:pic>
        <p:nvPicPr>
          <p:cNvPr id="295" name="Google Shape;295;p34"/>
          <p:cNvPicPr preferRelativeResize="0"/>
          <p:nvPr/>
        </p:nvPicPr>
        <p:blipFill>
          <a:blip r:embed="rId3">
            <a:alphaModFix/>
          </a:blip>
          <a:stretch>
            <a:fillRect/>
          </a:stretch>
        </p:blipFill>
        <p:spPr>
          <a:xfrm rot="9593294">
            <a:off x="6736519" y="1131236"/>
            <a:ext cx="1210186" cy="1210171"/>
          </a:xfrm>
          <a:prstGeom prst="rect">
            <a:avLst/>
          </a:prstGeom>
          <a:noFill/>
          <a:ln>
            <a:noFill/>
          </a:ln>
        </p:spPr>
      </p:pic>
      <p:cxnSp>
        <p:nvCxnSpPr>
          <p:cNvPr id="296" name="Google Shape;296;p34"/>
          <p:cNvCxnSpPr/>
          <p:nvPr/>
        </p:nvCxnSpPr>
        <p:spPr>
          <a:xfrm>
            <a:off x="5224900" y="3285050"/>
            <a:ext cx="163800" cy="508800"/>
          </a:xfrm>
          <a:prstGeom prst="straightConnector1">
            <a:avLst/>
          </a:prstGeom>
          <a:noFill/>
          <a:ln cap="flat" cmpd="sng" w="9525">
            <a:solidFill>
              <a:srgbClr val="F1C232"/>
            </a:solidFill>
            <a:prstDash val="solid"/>
            <a:round/>
            <a:headEnd len="med" w="med" type="none"/>
            <a:tailEnd len="med" w="med" type="triangle"/>
          </a:ln>
        </p:spPr>
      </p:cxnSp>
      <p:cxnSp>
        <p:nvCxnSpPr>
          <p:cNvPr id="297" name="Google Shape;297;p34"/>
          <p:cNvCxnSpPr/>
          <p:nvPr/>
        </p:nvCxnSpPr>
        <p:spPr>
          <a:xfrm>
            <a:off x="4829250" y="2143325"/>
            <a:ext cx="248700" cy="689700"/>
          </a:xfrm>
          <a:prstGeom prst="straightConnector1">
            <a:avLst/>
          </a:prstGeom>
          <a:noFill/>
          <a:ln cap="flat" cmpd="sng" w="9525">
            <a:solidFill>
              <a:srgbClr val="F1C23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5"/>
          <p:cNvPicPr preferRelativeResize="0"/>
          <p:nvPr/>
        </p:nvPicPr>
        <p:blipFill>
          <a:blip r:embed="rId3">
            <a:alphaModFix/>
          </a:blip>
          <a:stretch>
            <a:fillRect/>
          </a:stretch>
        </p:blipFill>
        <p:spPr>
          <a:xfrm>
            <a:off x="2221100" y="1626950"/>
            <a:ext cx="4866825" cy="2410950"/>
          </a:xfrm>
          <a:prstGeom prst="rect">
            <a:avLst/>
          </a:prstGeom>
          <a:noFill/>
          <a:ln>
            <a:noFill/>
          </a:ln>
        </p:spPr>
      </p:pic>
      <p:sp>
        <p:nvSpPr>
          <p:cNvPr id="303" name="Google Shape;303;p35"/>
          <p:cNvSpPr txBox="1"/>
          <p:nvPr>
            <p:ph type="ctrTitle"/>
          </p:nvPr>
        </p:nvSpPr>
        <p:spPr>
          <a:xfrm>
            <a:off x="311708" y="-3632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sz="5411">
                <a:solidFill>
                  <a:srgbClr val="E69138"/>
                </a:solidFill>
                <a:latin typeface="Oswald"/>
                <a:ea typeface="Oswald"/>
                <a:cs typeface="Oswald"/>
                <a:sym typeface="Oswald"/>
              </a:rPr>
              <a:t>CONCLUSION</a:t>
            </a:r>
            <a:endParaRPr sz="7900"/>
          </a:p>
        </p:txBody>
      </p:sp>
      <p:sp>
        <p:nvSpPr>
          <p:cNvPr id="304" name="Google Shape;30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05" name="Google Shape;305;p35"/>
          <p:cNvPicPr preferRelativeResize="0"/>
          <p:nvPr/>
        </p:nvPicPr>
        <p:blipFill>
          <a:blip r:embed="rId4">
            <a:alphaModFix/>
          </a:blip>
          <a:stretch>
            <a:fillRect/>
          </a:stretch>
        </p:blipFill>
        <p:spPr>
          <a:xfrm>
            <a:off x="5481725" y="2212850"/>
            <a:ext cx="3539426" cy="2450376"/>
          </a:xfrm>
          <a:prstGeom prst="rect">
            <a:avLst/>
          </a:prstGeom>
          <a:noFill/>
          <a:ln>
            <a:noFill/>
          </a:ln>
        </p:spPr>
      </p:pic>
      <p:sp>
        <p:nvSpPr>
          <p:cNvPr id="306" name="Google Shape;306;p35"/>
          <p:cNvSpPr txBox="1"/>
          <p:nvPr>
            <p:ph idx="4294967295" type="body"/>
          </p:nvPr>
        </p:nvSpPr>
        <p:spPr>
          <a:xfrm>
            <a:off x="4946525" y="44051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600"/>
              <a:t>Après un bon projet, un bon pot de miel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FF9900"/>
                </a:solidFill>
                <a:latin typeface="Oswald"/>
                <a:ea typeface="Oswald"/>
                <a:cs typeface="Oswald"/>
                <a:sym typeface="Oswald"/>
              </a:rPr>
              <a:t>Objectifs du projet : </a:t>
            </a:r>
            <a:endParaRPr>
              <a:solidFill>
                <a:srgbClr val="FF9900"/>
              </a:solidFill>
              <a:latin typeface="Oswald"/>
              <a:ea typeface="Oswald"/>
              <a:cs typeface="Oswald"/>
              <a:sym typeface="Oswald"/>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77" name="Google Shape;77;p15"/>
          <p:cNvPicPr preferRelativeResize="0"/>
          <p:nvPr/>
        </p:nvPicPr>
        <p:blipFill>
          <a:blip r:embed="rId3">
            <a:alphaModFix/>
          </a:blip>
          <a:stretch>
            <a:fillRect/>
          </a:stretch>
        </p:blipFill>
        <p:spPr>
          <a:xfrm>
            <a:off x="656225" y="1440900"/>
            <a:ext cx="3763399" cy="2425598"/>
          </a:xfrm>
          <a:prstGeom prst="rect">
            <a:avLst/>
          </a:prstGeom>
          <a:noFill/>
          <a:ln>
            <a:noFill/>
          </a:ln>
        </p:spPr>
      </p:pic>
      <p:sp>
        <p:nvSpPr>
          <p:cNvPr id="78" name="Google Shape;78;p15"/>
          <p:cNvSpPr txBox="1"/>
          <p:nvPr/>
        </p:nvSpPr>
        <p:spPr>
          <a:xfrm>
            <a:off x="1370325" y="3949300"/>
            <a:ext cx="233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n°0.1</a:t>
            </a:r>
            <a:r>
              <a:rPr lang="fr" sz="800">
                <a:solidFill>
                  <a:schemeClr val="lt2"/>
                </a:solidFill>
                <a:latin typeface="Oswald"/>
                <a:ea typeface="Oswald"/>
                <a:cs typeface="Oswald"/>
                <a:sym typeface="Oswald"/>
              </a:rPr>
              <a:t> : Ruche fournie par les apiculteurs</a:t>
            </a:r>
            <a:endParaRPr sz="800">
              <a:solidFill>
                <a:schemeClr val="lt2"/>
              </a:solidFill>
              <a:latin typeface="Oswald"/>
              <a:ea typeface="Oswald"/>
              <a:cs typeface="Oswald"/>
              <a:sym typeface="Oswald"/>
            </a:endParaRPr>
          </a:p>
          <a:p>
            <a:pPr indent="0" lvl="0" marL="0" rtl="0" algn="l">
              <a:spcBef>
                <a:spcPts val="0"/>
              </a:spcBef>
              <a:spcAft>
                <a:spcPts val="0"/>
              </a:spcAft>
              <a:buNone/>
            </a:pPr>
            <a:r>
              <a:t/>
            </a:r>
            <a:endParaRPr/>
          </a:p>
        </p:txBody>
      </p:sp>
      <p:pic>
        <p:nvPicPr>
          <p:cNvPr id="79" name="Google Shape;79;p15"/>
          <p:cNvPicPr preferRelativeResize="0"/>
          <p:nvPr/>
        </p:nvPicPr>
        <p:blipFill>
          <a:blip r:embed="rId4">
            <a:alphaModFix/>
          </a:blip>
          <a:stretch>
            <a:fillRect/>
          </a:stretch>
        </p:blipFill>
        <p:spPr>
          <a:xfrm>
            <a:off x="5879725" y="1530737"/>
            <a:ext cx="2436726" cy="2245925"/>
          </a:xfrm>
          <a:prstGeom prst="rect">
            <a:avLst/>
          </a:prstGeom>
          <a:noFill/>
          <a:ln>
            <a:noFill/>
          </a:ln>
        </p:spPr>
      </p:pic>
      <p:sp>
        <p:nvSpPr>
          <p:cNvPr id="80" name="Google Shape;80;p15"/>
          <p:cNvSpPr txBox="1"/>
          <p:nvPr/>
        </p:nvSpPr>
        <p:spPr>
          <a:xfrm>
            <a:off x="5686650" y="3949300"/>
            <a:ext cx="278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n°0.2</a:t>
            </a:r>
            <a:r>
              <a:rPr lang="fr" sz="800">
                <a:solidFill>
                  <a:schemeClr val="lt2"/>
                </a:solidFill>
                <a:latin typeface="Oswald"/>
                <a:ea typeface="Oswald"/>
                <a:cs typeface="Oswald"/>
                <a:sym typeface="Oswald"/>
              </a:rPr>
              <a:t> : Résultats attendus par les apiculteurs</a:t>
            </a:r>
            <a:endParaRPr sz="800">
              <a:solidFill>
                <a:schemeClr val="lt2"/>
              </a:solidFill>
              <a:latin typeface="Oswald"/>
              <a:ea typeface="Oswald"/>
              <a:cs typeface="Oswald"/>
              <a:sym typeface="Oswald"/>
            </a:endParaRPr>
          </a:p>
          <a:p>
            <a:pPr indent="0" lvl="0" marL="0" rtl="0" algn="l">
              <a:spcBef>
                <a:spcPts val="0"/>
              </a:spcBef>
              <a:spcAft>
                <a:spcPts val="0"/>
              </a:spcAft>
              <a:buNone/>
            </a:pPr>
            <a:r>
              <a:t/>
            </a:r>
            <a:endParaRPr/>
          </a:p>
        </p:txBody>
      </p:sp>
      <p:sp>
        <p:nvSpPr>
          <p:cNvPr id="81" name="Google Shape;81;p15"/>
          <p:cNvSpPr/>
          <p:nvPr/>
        </p:nvSpPr>
        <p:spPr>
          <a:xfrm>
            <a:off x="4756375" y="2375100"/>
            <a:ext cx="786600" cy="39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Cahier des charges </a:t>
            </a:r>
            <a:endParaRPr>
              <a:solidFill>
                <a:srgbClr val="E69138"/>
              </a:solidFill>
              <a:latin typeface="Oswald"/>
              <a:ea typeface="Oswald"/>
              <a:cs typeface="Oswald"/>
              <a:sym typeface="Oswald"/>
            </a:endParaRPr>
          </a:p>
        </p:txBody>
      </p:sp>
      <p:sp>
        <p:nvSpPr>
          <p:cNvPr id="87" name="Google Shape;87;p16"/>
          <p:cNvSpPr txBox="1"/>
          <p:nvPr>
            <p:ph idx="1" type="body"/>
          </p:nvPr>
        </p:nvSpPr>
        <p:spPr>
          <a:xfrm>
            <a:off x="311700" y="1551125"/>
            <a:ext cx="8520600" cy="3416400"/>
          </a:xfrm>
          <a:prstGeom prst="rect">
            <a:avLst/>
          </a:prstGeom>
        </p:spPr>
        <p:txBody>
          <a:bodyPr anchorCtr="0" anchor="t" bIns="91425" lIns="91425" spcFirstLastPara="1" rIns="91425" wrap="square" tIns="91425">
            <a:normAutofit/>
          </a:bodyPr>
          <a:lstStyle/>
          <a:p>
            <a:pPr indent="-336550" lvl="0" marL="457200" rtl="0" algn="ctr">
              <a:spcBef>
                <a:spcPts val="0"/>
              </a:spcBef>
              <a:spcAft>
                <a:spcPts val="0"/>
              </a:spcAft>
              <a:buSzPts val="1700"/>
              <a:buFont typeface="Oswald"/>
              <a:buChar char="-"/>
            </a:pPr>
            <a:r>
              <a:rPr lang="fr" sz="1700">
                <a:latin typeface="Oswald"/>
                <a:ea typeface="Oswald"/>
                <a:cs typeface="Oswald"/>
                <a:sym typeface="Oswald"/>
              </a:rPr>
              <a:t>problématiques et besoins concrets : déterminant pour le cahier des charges  ( utilisation d’outils gratuits cv2, python et non matlab…)</a:t>
            </a:r>
            <a:br>
              <a:rPr lang="fr" sz="1700">
                <a:latin typeface="Oswald"/>
                <a:ea typeface="Oswald"/>
                <a:cs typeface="Oswald"/>
                <a:sym typeface="Oswald"/>
              </a:rPr>
            </a:br>
            <a:endParaRPr sz="1700">
              <a:latin typeface="Oswald"/>
              <a:ea typeface="Oswald"/>
              <a:cs typeface="Oswald"/>
              <a:sym typeface="Oswald"/>
            </a:endParaRPr>
          </a:p>
          <a:p>
            <a:pPr indent="-336550" lvl="0" marL="457200" rtl="0" algn="ctr">
              <a:spcBef>
                <a:spcPts val="0"/>
              </a:spcBef>
              <a:spcAft>
                <a:spcPts val="0"/>
              </a:spcAft>
              <a:buSzPts val="1700"/>
              <a:buFont typeface="Oswald"/>
              <a:buChar char="-"/>
            </a:pPr>
            <a:r>
              <a:rPr lang="fr" sz="1700">
                <a:latin typeface="Oswald"/>
                <a:ea typeface="Oswald"/>
                <a:cs typeface="Oswald"/>
                <a:sym typeface="Oswald"/>
              </a:rPr>
              <a:t>présentation spécifiques des résultats </a:t>
            </a:r>
            <a:br>
              <a:rPr lang="fr" sz="1700">
                <a:latin typeface="Oswald"/>
                <a:ea typeface="Oswald"/>
                <a:cs typeface="Oswald"/>
                <a:sym typeface="Oswald"/>
              </a:rPr>
            </a:br>
            <a:endParaRPr sz="1700">
              <a:latin typeface="Oswald"/>
              <a:ea typeface="Oswald"/>
              <a:cs typeface="Oswald"/>
              <a:sym typeface="Oswald"/>
            </a:endParaRPr>
          </a:p>
          <a:p>
            <a:pPr indent="-336550" lvl="0" marL="457200" rtl="0" algn="ctr">
              <a:spcBef>
                <a:spcPts val="0"/>
              </a:spcBef>
              <a:spcAft>
                <a:spcPts val="0"/>
              </a:spcAft>
              <a:buSzPts val="1700"/>
              <a:buFont typeface="Oswald"/>
              <a:buChar char="-"/>
            </a:pPr>
            <a:r>
              <a:rPr lang="fr" sz="1700">
                <a:latin typeface="Oswald"/>
                <a:ea typeface="Oswald"/>
                <a:cs typeface="Oswald"/>
                <a:sym typeface="Oswald"/>
              </a:rPr>
              <a:t>simple à utiliser et traitement automatisé </a:t>
            </a:r>
            <a:endParaRPr sz="1700">
              <a:latin typeface="Oswald"/>
              <a:ea typeface="Oswald"/>
              <a:cs typeface="Oswald"/>
              <a:sym typeface="Oswald"/>
            </a:endParaRPr>
          </a:p>
          <a:p>
            <a:pPr indent="0" lvl="0" marL="457200" rtl="0" algn="l">
              <a:spcBef>
                <a:spcPts val="1200"/>
              </a:spcBef>
              <a:spcAft>
                <a:spcPts val="0"/>
              </a:spcAft>
              <a:buNone/>
            </a:pPr>
            <a:r>
              <a:t/>
            </a:r>
            <a:endParaRPr sz="1700">
              <a:latin typeface="Oswald"/>
              <a:ea typeface="Oswald"/>
              <a:cs typeface="Oswald"/>
              <a:sym typeface="Oswald"/>
            </a:endParaRPr>
          </a:p>
          <a:p>
            <a:pPr indent="0" lvl="0" marL="0" rtl="0" algn="l">
              <a:spcBef>
                <a:spcPts val="1200"/>
              </a:spcBef>
              <a:spcAft>
                <a:spcPts val="1200"/>
              </a:spcAft>
              <a:buNone/>
            </a:pPr>
            <a:r>
              <a:t/>
            </a:r>
            <a:endParaRPr sz="1700">
              <a:latin typeface="Oswald"/>
              <a:ea typeface="Oswald"/>
              <a:cs typeface="Oswald"/>
              <a:sym typeface="Oswald"/>
            </a:endParaRPr>
          </a:p>
        </p:txBody>
      </p:sp>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Grandes étapes du projet </a:t>
            </a:r>
            <a:endParaRPr>
              <a:solidFill>
                <a:srgbClr val="E69138"/>
              </a:solidFill>
              <a:latin typeface="Oswald"/>
              <a:ea typeface="Oswald"/>
              <a:cs typeface="Oswald"/>
              <a:sym typeface="Oswald"/>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30000"/>
              </a:lnSpc>
              <a:spcBef>
                <a:spcPts val="1000"/>
              </a:spcBef>
              <a:spcAft>
                <a:spcPts val="0"/>
              </a:spcAft>
              <a:buClr>
                <a:srgbClr val="666666"/>
              </a:buClr>
              <a:buSzPts val="1600"/>
              <a:buFont typeface="Oswald"/>
              <a:buAutoNum type="arabicPeriod"/>
            </a:pPr>
            <a:r>
              <a:rPr lang="fr" sz="1600">
                <a:solidFill>
                  <a:srgbClr val="666666"/>
                </a:solidFill>
                <a:latin typeface="Oswald"/>
                <a:ea typeface="Oswald"/>
                <a:cs typeface="Oswald"/>
                <a:sym typeface="Oswald"/>
              </a:rPr>
              <a:t>Segmentation</a:t>
            </a:r>
            <a:endParaRPr sz="1600">
              <a:solidFill>
                <a:srgbClr val="666666"/>
              </a:solidFill>
              <a:latin typeface="Oswald"/>
              <a:ea typeface="Oswald"/>
              <a:cs typeface="Oswald"/>
              <a:sym typeface="Oswald"/>
            </a:endParaRPr>
          </a:p>
          <a:p>
            <a:pPr indent="0" lvl="0" marL="457200" rtl="0" algn="l">
              <a:lnSpc>
                <a:spcPct val="130000"/>
              </a:lnSpc>
              <a:spcBef>
                <a:spcPts val="1000"/>
              </a:spcBef>
              <a:spcAft>
                <a:spcPts val="0"/>
              </a:spcAft>
              <a:buNone/>
            </a:pPr>
            <a:r>
              <a:t/>
            </a:r>
            <a:endParaRPr sz="300">
              <a:solidFill>
                <a:srgbClr val="666666"/>
              </a:solidFill>
              <a:latin typeface="Oswald"/>
              <a:ea typeface="Oswald"/>
              <a:cs typeface="Oswald"/>
              <a:sym typeface="Oswald"/>
            </a:endParaRPr>
          </a:p>
          <a:p>
            <a:pPr indent="-330200" lvl="0" marL="457200" rtl="0" algn="l">
              <a:lnSpc>
                <a:spcPct val="130000"/>
              </a:lnSpc>
              <a:spcBef>
                <a:spcPts val="1000"/>
              </a:spcBef>
              <a:spcAft>
                <a:spcPts val="0"/>
              </a:spcAft>
              <a:buClr>
                <a:srgbClr val="666666"/>
              </a:buClr>
              <a:buSzPts val="1600"/>
              <a:buFont typeface="Oswald"/>
              <a:buAutoNum type="arabicPeriod"/>
            </a:pPr>
            <a:r>
              <a:rPr lang="fr" sz="1600">
                <a:solidFill>
                  <a:srgbClr val="666666"/>
                </a:solidFill>
                <a:latin typeface="Oswald"/>
                <a:ea typeface="Oswald"/>
                <a:cs typeface="Oswald"/>
                <a:sym typeface="Oswald"/>
              </a:rPr>
              <a:t>Filtrage</a:t>
            </a:r>
            <a:endParaRPr sz="1600">
              <a:solidFill>
                <a:srgbClr val="666666"/>
              </a:solidFill>
              <a:latin typeface="Oswald"/>
              <a:ea typeface="Oswald"/>
              <a:cs typeface="Oswald"/>
              <a:sym typeface="Oswald"/>
            </a:endParaRPr>
          </a:p>
          <a:p>
            <a:pPr indent="0" lvl="0" marL="457200" rtl="0" algn="l">
              <a:lnSpc>
                <a:spcPct val="130000"/>
              </a:lnSpc>
              <a:spcBef>
                <a:spcPts val="1000"/>
              </a:spcBef>
              <a:spcAft>
                <a:spcPts val="0"/>
              </a:spcAft>
              <a:buNone/>
            </a:pPr>
            <a:r>
              <a:t/>
            </a:r>
            <a:endParaRPr sz="500">
              <a:solidFill>
                <a:srgbClr val="666666"/>
              </a:solidFill>
              <a:latin typeface="Oswald"/>
              <a:ea typeface="Oswald"/>
              <a:cs typeface="Oswald"/>
              <a:sym typeface="Oswald"/>
            </a:endParaRPr>
          </a:p>
          <a:p>
            <a:pPr indent="-330200" lvl="0" marL="457200" rtl="0" algn="l">
              <a:lnSpc>
                <a:spcPct val="130000"/>
              </a:lnSpc>
              <a:spcBef>
                <a:spcPts val="1000"/>
              </a:spcBef>
              <a:spcAft>
                <a:spcPts val="0"/>
              </a:spcAft>
              <a:buClr>
                <a:srgbClr val="666666"/>
              </a:buClr>
              <a:buSzPts val="1600"/>
              <a:buFont typeface="Oswald"/>
              <a:buAutoNum type="arabicPeriod"/>
            </a:pPr>
            <a:r>
              <a:rPr lang="fr" sz="1600">
                <a:solidFill>
                  <a:srgbClr val="666666"/>
                </a:solidFill>
                <a:latin typeface="Oswald"/>
                <a:ea typeface="Oswald"/>
                <a:cs typeface="Oswald"/>
                <a:sym typeface="Oswald"/>
              </a:rPr>
              <a:t>Extraction des motifs d'intérêt</a:t>
            </a:r>
            <a:endParaRPr sz="1600">
              <a:solidFill>
                <a:srgbClr val="666666"/>
              </a:solidFill>
              <a:latin typeface="Oswald"/>
              <a:ea typeface="Oswald"/>
              <a:cs typeface="Oswald"/>
              <a:sym typeface="Oswald"/>
            </a:endParaRPr>
          </a:p>
          <a:p>
            <a:pPr indent="0" lvl="0" marL="457200" rtl="0" algn="l">
              <a:lnSpc>
                <a:spcPct val="130000"/>
              </a:lnSpc>
              <a:spcBef>
                <a:spcPts val="1000"/>
              </a:spcBef>
              <a:spcAft>
                <a:spcPts val="0"/>
              </a:spcAft>
              <a:buNone/>
            </a:pPr>
            <a:r>
              <a:rPr lang="fr" sz="1600">
                <a:solidFill>
                  <a:srgbClr val="666666"/>
                </a:solidFill>
                <a:latin typeface="Oswald"/>
                <a:ea typeface="Oswald"/>
                <a:cs typeface="Oswald"/>
                <a:sym typeface="Oswald"/>
              </a:rPr>
              <a:t>3.1 Extraction des motifs d’intérêt</a:t>
            </a:r>
            <a:endParaRPr sz="1600">
              <a:solidFill>
                <a:srgbClr val="666666"/>
              </a:solidFill>
              <a:latin typeface="Oswald"/>
              <a:ea typeface="Oswald"/>
              <a:cs typeface="Oswald"/>
              <a:sym typeface="Oswald"/>
            </a:endParaRPr>
          </a:p>
          <a:p>
            <a:pPr indent="0" lvl="0" marL="457200" rtl="0" algn="l">
              <a:lnSpc>
                <a:spcPct val="130000"/>
              </a:lnSpc>
              <a:spcBef>
                <a:spcPts val="1000"/>
              </a:spcBef>
              <a:spcAft>
                <a:spcPts val="0"/>
              </a:spcAft>
              <a:buNone/>
            </a:pPr>
            <a:r>
              <a:rPr lang="fr" sz="1600">
                <a:solidFill>
                  <a:srgbClr val="666666"/>
                </a:solidFill>
                <a:latin typeface="Oswald"/>
                <a:ea typeface="Oswald"/>
                <a:cs typeface="Oswald"/>
                <a:sym typeface="Oswald"/>
              </a:rPr>
              <a:t>3.2 Traitement des motifs extraits </a:t>
            </a:r>
            <a:endParaRPr sz="1600">
              <a:solidFill>
                <a:srgbClr val="666666"/>
              </a:solidFill>
              <a:latin typeface="Oswald"/>
              <a:ea typeface="Oswald"/>
              <a:cs typeface="Oswald"/>
              <a:sym typeface="Oswald"/>
            </a:endParaRPr>
          </a:p>
          <a:p>
            <a:pPr indent="0" lvl="0" marL="457200" rtl="0" algn="l">
              <a:lnSpc>
                <a:spcPct val="130000"/>
              </a:lnSpc>
              <a:spcBef>
                <a:spcPts val="1000"/>
              </a:spcBef>
              <a:spcAft>
                <a:spcPts val="0"/>
              </a:spcAft>
              <a:buNone/>
            </a:pPr>
            <a:r>
              <a:t/>
            </a:r>
            <a:endParaRPr sz="800">
              <a:solidFill>
                <a:srgbClr val="666666"/>
              </a:solidFill>
              <a:latin typeface="Oswald"/>
              <a:ea typeface="Oswald"/>
              <a:cs typeface="Oswald"/>
              <a:sym typeface="Oswald"/>
            </a:endParaRPr>
          </a:p>
          <a:p>
            <a:pPr indent="-330200" lvl="0" marL="457200" rtl="0" algn="l">
              <a:lnSpc>
                <a:spcPct val="130000"/>
              </a:lnSpc>
              <a:spcBef>
                <a:spcPts val="1000"/>
              </a:spcBef>
              <a:spcAft>
                <a:spcPts val="0"/>
              </a:spcAft>
              <a:buClr>
                <a:srgbClr val="666666"/>
              </a:buClr>
              <a:buSzPts val="1600"/>
              <a:buFont typeface="Oswald"/>
              <a:buAutoNum type="arabicPeriod"/>
            </a:pPr>
            <a:r>
              <a:rPr lang="fr" sz="1600">
                <a:solidFill>
                  <a:srgbClr val="666666"/>
                </a:solidFill>
                <a:latin typeface="Oswald"/>
                <a:ea typeface="Oswald"/>
                <a:cs typeface="Oswald"/>
                <a:sym typeface="Oswald"/>
              </a:rPr>
              <a:t>Interface graphique</a:t>
            </a:r>
            <a:endParaRPr sz="1600">
              <a:solidFill>
                <a:srgbClr val="666666"/>
              </a:solidFill>
              <a:latin typeface="Oswald"/>
              <a:ea typeface="Oswald"/>
              <a:cs typeface="Oswald"/>
              <a:sym typeface="Oswald"/>
            </a:endParaRPr>
          </a:p>
          <a:p>
            <a:pPr indent="0" lvl="0" marL="0" rtl="0" algn="l">
              <a:spcBef>
                <a:spcPts val="0"/>
              </a:spcBef>
              <a:spcAft>
                <a:spcPts val="0"/>
              </a:spcAft>
              <a:buNone/>
            </a:pPr>
            <a:r>
              <a:t/>
            </a:r>
            <a:endParaRPr b="1" sz="1400">
              <a:solidFill>
                <a:srgbClr val="666666"/>
              </a:solidFill>
              <a:latin typeface="Oswald"/>
              <a:ea typeface="Oswald"/>
              <a:cs typeface="Oswald"/>
              <a:sym typeface="Oswald"/>
            </a:endParaRPr>
          </a:p>
        </p:txBody>
      </p:sp>
      <p:pic>
        <p:nvPicPr>
          <p:cNvPr id="95" name="Google Shape;95;p17"/>
          <p:cNvPicPr preferRelativeResize="0"/>
          <p:nvPr/>
        </p:nvPicPr>
        <p:blipFill>
          <a:blip r:embed="rId3">
            <a:alphaModFix/>
          </a:blip>
          <a:stretch>
            <a:fillRect/>
          </a:stretch>
        </p:blipFill>
        <p:spPr>
          <a:xfrm>
            <a:off x="4471126" y="1017713"/>
            <a:ext cx="4195800" cy="3358725"/>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381000" lvl="0" marL="457200" rtl="0" algn="l">
              <a:lnSpc>
                <a:spcPct val="130000"/>
              </a:lnSpc>
              <a:spcBef>
                <a:spcPts val="1000"/>
              </a:spcBef>
              <a:spcAft>
                <a:spcPts val="0"/>
              </a:spcAft>
              <a:buClr>
                <a:srgbClr val="783F04"/>
              </a:buClr>
              <a:buSzPts val="2400"/>
              <a:buFont typeface="Oswald"/>
              <a:buAutoNum type="romanUcPeriod"/>
            </a:pPr>
            <a:r>
              <a:rPr lang="fr" sz="2400">
                <a:solidFill>
                  <a:srgbClr val="783F04"/>
                </a:solidFill>
                <a:latin typeface="Oswald"/>
                <a:ea typeface="Oswald"/>
                <a:cs typeface="Oswald"/>
                <a:sym typeface="Oswald"/>
              </a:rPr>
              <a:t>Segmentation</a:t>
            </a:r>
            <a:endParaRPr sz="2400">
              <a:solidFill>
                <a:srgbClr val="783F04"/>
              </a:solidFill>
              <a:latin typeface="Oswald"/>
              <a:ea typeface="Oswald"/>
              <a:cs typeface="Oswald"/>
              <a:sym typeface="Oswald"/>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fr" sz="1500">
                <a:latin typeface="Oswald"/>
                <a:ea typeface="Oswald"/>
                <a:cs typeface="Oswald"/>
                <a:sym typeface="Oswald"/>
              </a:rPr>
              <a:t>Objectif </a:t>
            </a:r>
            <a:r>
              <a:rPr lang="fr" sz="1500">
                <a:latin typeface="Oswald"/>
                <a:ea typeface="Oswald"/>
                <a:cs typeface="Oswald"/>
                <a:sym typeface="Oswald"/>
              </a:rPr>
              <a:t>: découper l’image initiale de 14 ailes en 14 images d’une aile</a:t>
            </a:r>
            <a:endParaRPr sz="1500">
              <a:latin typeface="Oswald"/>
              <a:ea typeface="Oswald"/>
              <a:cs typeface="Oswald"/>
              <a:sym typeface="Oswald"/>
            </a:endParaRPr>
          </a:p>
        </p:txBody>
      </p:sp>
      <p:pic>
        <p:nvPicPr>
          <p:cNvPr id="103" name="Google Shape;103;p18" title="figure n°1.1 : Image donnée par les apiculteurs"/>
          <p:cNvPicPr preferRelativeResize="0"/>
          <p:nvPr/>
        </p:nvPicPr>
        <p:blipFill rotWithShape="1">
          <a:blip r:embed="rId3">
            <a:alphaModFix/>
          </a:blip>
          <a:srcRect b="26068" l="2479" r="2136" t="0"/>
          <a:stretch/>
        </p:blipFill>
        <p:spPr>
          <a:xfrm>
            <a:off x="311700" y="1968474"/>
            <a:ext cx="3128235" cy="2096000"/>
          </a:xfrm>
          <a:prstGeom prst="rect">
            <a:avLst/>
          </a:prstGeom>
          <a:noFill/>
          <a:ln>
            <a:noFill/>
          </a:ln>
        </p:spPr>
      </p:pic>
      <p:pic>
        <p:nvPicPr>
          <p:cNvPr id="104" name="Google Shape;104;p18"/>
          <p:cNvPicPr preferRelativeResize="0"/>
          <p:nvPr/>
        </p:nvPicPr>
        <p:blipFill rotWithShape="1">
          <a:blip r:embed="rId4">
            <a:alphaModFix/>
          </a:blip>
          <a:srcRect b="14712" l="0" r="0" t="0"/>
          <a:stretch/>
        </p:blipFill>
        <p:spPr>
          <a:xfrm>
            <a:off x="5049800" y="1968470"/>
            <a:ext cx="3708250" cy="2096004"/>
          </a:xfrm>
          <a:prstGeom prst="rect">
            <a:avLst/>
          </a:prstGeom>
          <a:noFill/>
          <a:ln>
            <a:noFill/>
          </a:ln>
        </p:spPr>
      </p:pic>
      <p:sp>
        <p:nvSpPr>
          <p:cNvPr id="105" name="Google Shape;105;p18"/>
          <p:cNvSpPr/>
          <p:nvPr/>
        </p:nvSpPr>
        <p:spPr>
          <a:xfrm>
            <a:off x="3732750" y="2885175"/>
            <a:ext cx="1096500" cy="182700"/>
          </a:xfrm>
          <a:prstGeom prst="rightArrow">
            <a:avLst>
              <a:gd fmla="val 50000" name="adj1"/>
              <a:gd fmla="val 50000" name="adj2"/>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nvSpPr>
        <p:spPr>
          <a:xfrm>
            <a:off x="317900" y="406447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n°1.1</a:t>
            </a:r>
            <a:r>
              <a:rPr lang="fr" sz="800">
                <a:solidFill>
                  <a:schemeClr val="lt2"/>
                </a:solidFill>
                <a:latin typeface="Oswald"/>
                <a:ea typeface="Oswald"/>
                <a:cs typeface="Oswald"/>
                <a:sym typeface="Oswald"/>
              </a:rPr>
              <a:t> : Image donnée par les apiculteurs</a:t>
            </a:r>
            <a:endParaRPr sz="800">
              <a:solidFill>
                <a:schemeClr val="lt2"/>
              </a:solidFill>
              <a:latin typeface="Oswald"/>
              <a:ea typeface="Oswald"/>
              <a:cs typeface="Oswald"/>
              <a:sym typeface="Oswald"/>
            </a:endParaRPr>
          </a:p>
        </p:txBody>
      </p:sp>
      <p:sp>
        <p:nvSpPr>
          <p:cNvPr id="107" name="Google Shape;107;p18"/>
          <p:cNvSpPr txBox="1"/>
          <p:nvPr/>
        </p:nvSpPr>
        <p:spPr>
          <a:xfrm>
            <a:off x="5346025" y="406447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n°1.2</a:t>
            </a:r>
            <a:r>
              <a:rPr lang="fr" sz="800">
                <a:solidFill>
                  <a:schemeClr val="lt2"/>
                </a:solidFill>
                <a:latin typeface="Oswald"/>
                <a:ea typeface="Oswald"/>
                <a:cs typeface="Oswald"/>
                <a:sym typeface="Oswald"/>
              </a:rPr>
              <a:t> : 14 images d’unique aile </a:t>
            </a:r>
            <a:endParaRPr sz="800">
              <a:solidFill>
                <a:schemeClr val="lt2"/>
              </a:solidFill>
              <a:latin typeface="Oswald"/>
              <a:ea typeface="Oswald"/>
              <a:cs typeface="Oswald"/>
              <a:sym typeface="Oswald"/>
            </a:endParaRPr>
          </a:p>
        </p:txBody>
      </p:sp>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Étapes de l’algorithme de segmentation</a:t>
            </a:r>
            <a:endParaRPr/>
          </a:p>
        </p:txBody>
      </p:sp>
      <p:sp>
        <p:nvSpPr>
          <p:cNvPr id="114" name="Google Shape;114;p19"/>
          <p:cNvSpPr txBox="1"/>
          <p:nvPr>
            <p:ph idx="2" type="body"/>
          </p:nvPr>
        </p:nvSpPr>
        <p:spPr>
          <a:xfrm>
            <a:off x="1013700" y="1300623"/>
            <a:ext cx="3374400" cy="10770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Oswald"/>
              <a:buAutoNum type="arabicPeriod"/>
            </a:pPr>
            <a:r>
              <a:rPr lang="fr">
                <a:latin typeface="Oswald"/>
                <a:ea typeface="Oswald"/>
                <a:cs typeface="Oswald"/>
                <a:sym typeface="Oswald"/>
              </a:rPr>
              <a:t>Redimensionnement</a:t>
            </a:r>
            <a:endParaRPr>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fr">
                <a:latin typeface="Oswald"/>
                <a:ea typeface="Oswald"/>
                <a:cs typeface="Oswald"/>
                <a:sym typeface="Oswald"/>
              </a:rPr>
              <a:t>Conversion, filtrage, détection de contours</a:t>
            </a:r>
            <a:endParaRPr>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fr">
                <a:latin typeface="Oswald"/>
                <a:ea typeface="Oswald"/>
                <a:cs typeface="Oswald"/>
                <a:sym typeface="Oswald"/>
              </a:rPr>
              <a:t>Repérage contours rectangulaires</a:t>
            </a:r>
            <a:endParaRPr>
              <a:latin typeface="Oswald"/>
              <a:ea typeface="Oswald"/>
              <a:cs typeface="Oswald"/>
              <a:sym typeface="Oswald"/>
            </a:endParaRPr>
          </a:p>
          <a:p>
            <a:pPr indent="-317500" lvl="0" marL="457200" rtl="0" algn="l">
              <a:spcBef>
                <a:spcPts val="0"/>
              </a:spcBef>
              <a:spcAft>
                <a:spcPts val="0"/>
              </a:spcAft>
              <a:buSzPts val="1400"/>
              <a:buFont typeface="Oswald"/>
              <a:buAutoNum type="arabicPeriod"/>
            </a:pPr>
            <a:r>
              <a:rPr lang="fr">
                <a:latin typeface="Oswald"/>
                <a:ea typeface="Oswald"/>
                <a:cs typeface="Oswald"/>
                <a:sym typeface="Oswald"/>
              </a:rPr>
              <a:t>Vérification superficie du rectangle</a:t>
            </a:r>
            <a:endParaRPr>
              <a:latin typeface="Oswald"/>
              <a:ea typeface="Oswald"/>
              <a:cs typeface="Oswald"/>
              <a:sym typeface="Oswald"/>
            </a:endParaRPr>
          </a:p>
        </p:txBody>
      </p:sp>
      <p:pic>
        <p:nvPicPr>
          <p:cNvPr id="115" name="Google Shape;115;p19"/>
          <p:cNvPicPr preferRelativeResize="0"/>
          <p:nvPr/>
        </p:nvPicPr>
        <p:blipFill>
          <a:blip r:embed="rId3">
            <a:alphaModFix/>
          </a:blip>
          <a:stretch>
            <a:fillRect/>
          </a:stretch>
        </p:blipFill>
        <p:spPr>
          <a:xfrm>
            <a:off x="5495950" y="928325"/>
            <a:ext cx="2734950" cy="1821600"/>
          </a:xfrm>
          <a:prstGeom prst="rect">
            <a:avLst/>
          </a:prstGeom>
          <a:noFill/>
          <a:ln>
            <a:noFill/>
          </a:ln>
        </p:spPr>
      </p:pic>
      <p:pic>
        <p:nvPicPr>
          <p:cNvPr id="116" name="Google Shape;116;p19"/>
          <p:cNvPicPr preferRelativeResize="0"/>
          <p:nvPr/>
        </p:nvPicPr>
        <p:blipFill>
          <a:blip r:embed="rId4">
            <a:alphaModFix/>
          </a:blip>
          <a:stretch>
            <a:fillRect/>
          </a:stretch>
        </p:blipFill>
        <p:spPr>
          <a:xfrm>
            <a:off x="1013698" y="2842775"/>
            <a:ext cx="2734952" cy="1821600"/>
          </a:xfrm>
          <a:prstGeom prst="rect">
            <a:avLst/>
          </a:prstGeom>
          <a:noFill/>
          <a:ln>
            <a:noFill/>
          </a:ln>
        </p:spPr>
      </p:pic>
      <p:sp>
        <p:nvSpPr>
          <p:cNvPr id="117" name="Google Shape;117;p19"/>
          <p:cNvSpPr txBox="1"/>
          <p:nvPr>
            <p:ph idx="2" type="body"/>
          </p:nvPr>
        </p:nvSpPr>
        <p:spPr>
          <a:xfrm>
            <a:off x="4194025" y="3244525"/>
            <a:ext cx="4227300" cy="1348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Oswald"/>
              <a:buAutoNum type="arabicPeriod" startAt="5"/>
            </a:pPr>
            <a:r>
              <a:rPr lang="fr">
                <a:latin typeface="Oswald"/>
                <a:ea typeface="Oswald"/>
                <a:cs typeface="Oswald"/>
                <a:sym typeface="Oswald"/>
              </a:rPr>
              <a:t>Test : ai-je compté plusieurs fois le même rectangle ?</a:t>
            </a:r>
            <a:endParaRPr>
              <a:latin typeface="Oswald"/>
              <a:ea typeface="Oswald"/>
              <a:cs typeface="Oswald"/>
              <a:sym typeface="Oswald"/>
            </a:endParaRPr>
          </a:p>
          <a:p>
            <a:pPr indent="-317500" lvl="0" marL="457200" rtl="0" algn="l">
              <a:spcBef>
                <a:spcPts val="0"/>
              </a:spcBef>
              <a:spcAft>
                <a:spcPts val="0"/>
              </a:spcAft>
              <a:buSzPts val="1400"/>
              <a:buFont typeface="Oswald"/>
              <a:buAutoNum type="arabicPeriod" startAt="5"/>
            </a:pPr>
            <a:r>
              <a:rPr lang="fr">
                <a:latin typeface="Oswald"/>
                <a:ea typeface="Oswald"/>
                <a:cs typeface="Oswald"/>
                <a:sym typeface="Oswald"/>
              </a:rPr>
              <a:t>Coordonnée centre rectangle : ligne du bas ou du haut ? quelle colonne ?</a:t>
            </a:r>
            <a:endParaRPr>
              <a:latin typeface="Oswald"/>
              <a:ea typeface="Oswald"/>
              <a:cs typeface="Oswald"/>
              <a:sym typeface="Oswald"/>
            </a:endParaRPr>
          </a:p>
          <a:p>
            <a:pPr indent="-317500" lvl="0" marL="457200" rtl="0" algn="l">
              <a:spcBef>
                <a:spcPts val="0"/>
              </a:spcBef>
              <a:spcAft>
                <a:spcPts val="0"/>
              </a:spcAft>
              <a:buSzPts val="1400"/>
              <a:buFont typeface="Oswald"/>
              <a:buAutoNum type="arabicPeriod" startAt="5"/>
            </a:pPr>
            <a:r>
              <a:rPr lang="fr">
                <a:latin typeface="Oswald"/>
                <a:ea typeface="Oswald"/>
                <a:cs typeface="Oswald"/>
                <a:sym typeface="Oswald"/>
              </a:rPr>
              <a:t>Trouver les rectangles restant à partir des rectangles trouvés</a:t>
            </a:r>
            <a:endParaRPr>
              <a:latin typeface="Oswald"/>
              <a:ea typeface="Oswald"/>
              <a:cs typeface="Oswald"/>
              <a:sym typeface="Oswald"/>
            </a:endParaRPr>
          </a:p>
        </p:txBody>
      </p:sp>
      <p:sp>
        <p:nvSpPr>
          <p:cNvPr id="118" name="Google Shape;118;p19"/>
          <p:cNvSpPr txBox="1"/>
          <p:nvPr/>
        </p:nvSpPr>
        <p:spPr>
          <a:xfrm>
            <a:off x="5305525" y="274992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n°1.3</a:t>
            </a:r>
            <a:r>
              <a:rPr lang="fr" sz="800">
                <a:solidFill>
                  <a:schemeClr val="lt2"/>
                </a:solidFill>
                <a:latin typeface="Oswald"/>
                <a:ea typeface="Oswald"/>
                <a:cs typeface="Oswald"/>
                <a:sym typeface="Oswald"/>
              </a:rPr>
              <a:t> : Illustration de l’algorithme (1)</a:t>
            </a:r>
            <a:endParaRPr sz="800">
              <a:solidFill>
                <a:schemeClr val="lt2"/>
              </a:solidFill>
              <a:latin typeface="Oswald"/>
              <a:ea typeface="Oswald"/>
              <a:cs typeface="Oswald"/>
              <a:sym typeface="Oswald"/>
            </a:endParaRPr>
          </a:p>
        </p:txBody>
      </p:sp>
      <p:sp>
        <p:nvSpPr>
          <p:cNvPr id="119" name="Google Shape;119;p19"/>
          <p:cNvSpPr txBox="1"/>
          <p:nvPr/>
        </p:nvSpPr>
        <p:spPr>
          <a:xfrm>
            <a:off x="823275" y="466437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n°1.4</a:t>
            </a:r>
            <a:r>
              <a:rPr lang="fr" sz="800">
                <a:solidFill>
                  <a:schemeClr val="lt2"/>
                </a:solidFill>
                <a:latin typeface="Oswald"/>
                <a:ea typeface="Oswald"/>
                <a:cs typeface="Oswald"/>
                <a:sym typeface="Oswald"/>
              </a:rPr>
              <a:t>: Illustration de l’algorithme (2)</a:t>
            </a:r>
            <a:endParaRPr sz="800">
              <a:solidFill>
                <a:schemeClr val="lt2"/>
              </a:solidFill>
              <a:latin typeface="Oswald"/>
              <a:ea typeface="Oswald"/>
              <a:cs typeface="Oswald"/>
              <a:sym typeface="Oswald"/>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Résultats de l’algorithme</a:t>
            </a:r>
            <a:endParaRPr/>
          </a:p>
          <a:p>
            <a:pPr indent="0" lvl="0" marL="0" rtl="0" algn="l">
              <a:spcBef>
                <a:spcPts val="0"/>
              </a:spcBef>
              <a:spcAft>
                <a:spcPts val="0"/>
              </a:spcAft>
              <a:buNone/>
            </a:pPr>
            <a:r>
              <a:t/>
            </a:r>
            <a:endParaRPr/>
          </a:p>
        </p:txBody>
      </p:sp>
      <p:pic>
        <p:nvPicPr>
          <p:cNvPr id="126" name="Google Shape;126;p20"/>
          <p:cNvPicPr preferRelativeResize="0"/>
          <p:nvPr/>
        </p:nvPicPr>
        <p:blipFill rotWithShape="1">
          <a:blip r:embed="rId3">
            <a:alphaModFix/>
          </a:blip>
          <a:srcRect b="17348" l="0" r="0" t="0"/>
          <a:stretch/>
        </p:blipFill>
        <p:spPr>
          <a:xfrm>
            <a:off x="1170723" y="1275088"/>
            <a:ext cx="2283525" cy="1431075"/>
          </a:xfrm>
          <a:prstGeom prst="rect">
            <a:avLst/>
          </a:prstGeom>
          <a:noFill/>
          <a:ln>
            <a:noFill/>
          </a:ln>
        </p:spPr>
      </p:pic>
      <p:sp>
        <p:nvSpPr>
          <p:cNvPr id="127" name="Google Shape;127;p20"/>
          <p:cNvSpPr txBox="1"/>
          <p:nvPr/>
        </p:nvSpPr>
        <p:spPr>
          <a:xfrm>
            <a:off x="460425" y="930700"/>
            <a:ext cx="389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a:solidFill>
                  <a:schemeClr val="lt2"/>
                </a:solidFill>
                <a:latin typeface="Oswald"/>
                <a:ea typeface="Oswald"/>
                <a:cs typeface="Oswald"/>
                <a:sym typeface="Oswald"/>
              </a:rPr>
              <a:t>Cas d’échec</a:t>
            </a:r>
            <a:endParaRPr/>
          </a:p>
        </p:txBody>
      </p:sp>
      <p:sp>
        <p:nvSpPr>
          <p:cNvPr id="128" name="Google Shape;128;p20"/>
          <p:cNvSpPr txBox="1"/>
          <p:nvPr/>
        </p:nvSpPr>
        <p:spPr>
          <a:xfrm>
            <a:off x="5678900" y="1960500"/>
            <a:ext cx="389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fr">
                <a:solidFill>
                  <a:schemeClr val="lt2"/>
                </a:solidFill>
                <a:latin typeface="Oswald"/>
                <a:ea typeface="Oswald"/>
                <a:cs typeface="Oswald"/>
                <a:sym typeface="Oswald"/>
              </a:rPr>
              <a:t>Statistiques</a:t>
            </a:r>
            <a:endParaRPr b="1"/>
          </a:p>
        </p:txBody>
      </p:sp>
      <p:sp>
        <p:nvSpPr>
          <p:cNvPr id="129" name="Google Shape;129;p20"/>
          <p:cNvSpPr txBox="1"/>
          <p:nvPr/>
        </p:nvSpPr>
        <p:spPr>
          <a:xfrm>
            <a:off x="460425" y="3013938"/>
            <a:ext cx="389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a:solidFill>
                  <a:schemeClr val="lt2"/>
                </a:solidFill>
                <a:latin typeface="Oswald"/>
                <a:ea typeface="Oswald"/>
                <a:cs typeface="Oswald"/>
                <a:sym typeface="Oswald"/>
              </a:rPr>
              <a:t>Cas de réussite</a:t>
            </a:r>
            <a:endParaRPr/>
          </a:p>
        </p:txBody>
      </p:sp>
      <p:pic>
        <p:nvPicPr>
          <p:cNvPr id="130" name="Google Shape;130;p20"/>
          <p:cNvPicPr preferRelativeResize="0"/>
          <p:nvPr/>
        </p:nvPicPr>
        <p:blipFill rotWithShape="1">
          <a:blip r:embed="rId4">
            <a:alphaModFix/>
          </a:blip>
          <a:srcRect b="58666" l="0" r="56249" t="-2084"/>
          <a:stretch/>
        </p:blipFill>
        <p:spPr>
          <a:xfrm>
            <a:off x="1170725" y="3320200"/>
            <a:ext cx="2175775" cy="1431050"/>
          </a:xfrm>
          <a:prstGeom prst="rect">
            <a:avLst/>
          </a:prstGeom>
          <a:noFill/>
          <a:ln>
            <a:noFill/>
          </a:ln>
        </p:spPr>
      </p:pic>
      <p:sp>
        <p:nvSpPr>
          <p:cNvPr id="131" name="Google Shape;131;p20"/>
          <p:cNvSpPr txBox="1"/>
          <p:nvPr/>
        </p:nvSpPr>
        <p:spPr>
          <a:xfrm>
            <a:off x="852075" y="27061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n°1.5</a:t>
            </a:r>
            <a:r>
              <a:rPr lang="fr" sz="800">
                <a:solidFill>
                  <a:schemeClr val="lt2"/>
                </a:solidFill>
                <a:latin typeface="Oswald"/>
                <a:ea typeface="Oswald"/>
                <a:cs typeface="Oswald"/>
                <a:sym typeface="Oswald"/>
              </a:rPr>
              <a:t> : Extractions d’aile ratées</a:t>
            </a:r>
            <a:endParaRPr sz="800">
              <a:solidFill>
                <a:schemeClr val="lt2"/>
              </a:solidFill>
              <a:latin typeface="Oswald"/>
              <a:ea typeface="Oswald"/>
              <a:cs typeface="Oswald"/>
              <a:sym typeface="Oswald"/>
            </a:endParaRPr>
          </a:p>
        </p:txBody>
      </p:sp>
      <p:sp>
        <p:nvSpPr>
          <p:cNvPr id="132" name="Google Shape;132;p20"/>
          <p:cNvSpPr txBox="1"/>
          <p:nvPr/>
        </p:nvSpPr>
        <p:spPr>
          <a:xfrm>
            <a:off x="754588" y="47512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n°1.6</a:t>
            </a:r>
            <a:r>
              <a:rPr lang="fr" sz="800">
                <a:solidFill>
                  <a:schemeClr val="lt2"/>
                </a:solidFill>
                <a:latin typeface="Oswald"/>
                <a:ea typeface="Oswald"/>
                <a:cs typeface="Oswald"/>
                <a:sym typeface="Oswald"/>
              </a:rPr>
              <a:t> : Extractions d’aile réussies</a:t>
            </a:r>
            <a:endParaRPr sz="800">
              <a:solidFill>
                <a:schemeClr val="lt2"/>
              </a:solidFill>
              <a:latin typeface="Oswald"/>
              <a:ea typeface="Oswald"/>
              <a:cs typeface="Oswald"/>
              <a:sym typeface="Oswald"/>
            </a:endParaRPr>
          </a:p>
        </p:txBody>
      </p:sp>
      <p:sp>
        <p:nvSpPr>
          <p:cNvPr id="133" name="Google Shape;13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34" name="Google Shape;134;p20"/>
          <p:cNvSpPr txBox="1"/>
          <p:nvPr>
            <p:ph idx="2" type="body"/>
          </p:nvPr>
        </p:nvSpPr>
        <p:spPr>
          <a:xfrm>
            <a:off x="5185950" y="2360700"/>
            <a:ext cx="2671200" cy="99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latin typeface="Oswald"/>
                <a:ea typeface="Oswald"/>
                <a:cs typeface="Oswald"/>
                <a:sym typeface="Oswald"/>
              </a:rPr>
              <a:t>Segmentation convenable : 68%</a:t>
            </a:r>
            <a:endParaRPr>
              <a:latin typeface="Oswald"/>
              <a:ea typeface="Oswald"/>
              <a:cs typeface="Oswald"/>
              <a:sym typeface="Oswald"/>
            </a:endParaRPr>
          </a:p>
          <a:p>
            <a:pPr indent="0" lvl="0" marL="0" rtl="0" algn="l">
              <a:spcBef>
                <a:spcPts val="1200"/>
              </a:spcBef>
              <a:spcAft>
                <a:spcPts val="1200"/>
              </a:spcAft>
              <a:buNone/>
            </a:pPr>
            <a:r>
              <a:rPr lang="fr">
                <a:latin typeface="Oswald"/>
                <a:ea typeface="Oswald"/>
                <a:cs typeface="Oswald"/>
                <a:sym typeface="Oswald"/>
              </a:rPr>
              <a:t>20 % erreur à cause du décalage</a:t>
            </a:r>
            <a:endParaRPr>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E69138"/>
                </a:solidFill>
                <a:latin typeface="Oswald"/>
                <a:ea typeface="Oswald"/>
                <a:cs typeface="Oswald"/>
                <a:sym typeface="Oswald"/>
              </a:rPr>
              <a:t>Autre approche possible : Watershed</a:t>
            </a:r>
            <a:endParaRPr/>
          </a:p>
          <a:p>
            <a:pPr indent="0" lvl="0" marL="0" rtl="0" algn="l">
              <a:spcBef>
                <a:spcPts val="0"/>
              </a:spcBef>
              <a:spcAft>
                <a:spcPts val="0"/>
              </a:spcAft>
              <a:buNone/>
            </a:pPr>
            <a:r>
              <a:t/>
            </a:r>
            <a:endParaRPr/>
          </a:p>
        </p:txBody>
      </p:sp>
      <p:sp>
        <p:nvSpPr>
          <p:cNvPr id="140" name="Google Shape;140;p21"/>
          <p:cNvSpPr txBox="1"/>
          <p:nvPr>
            <p:ph idx="2" type="body"/>
          </p:nvPr>
        </p:nvSpPr>
        <p:spPr>
          <a:xfrm>
            <a:off x="5224025" y="1152475"/>
            <a:ext cx="340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latin typeface="Oswald"/>
                <a:ea typeface="Oswald"/>
                <a:cs typeface="Oswald"/>
                <a:sym typeface="Oswald"/>
              </a:rPr>
              <a:t>Étapes</a:t>
            </a:r>
            <a:endParaRPr>
              <a:latin typeface="Oswald"/>
              <a:ea typeface="Oswald"/>
              <a:cs typeface="Oswald"/>
              <a:sym typeface="Oswald"/>
            </a:endParaRPr>
          </a:p>
          <a:p>
            <a:pPr indent="0" lvl="0" marL="457200" rtl="0" algn="l">
              <a:spcBef>
                <a:spcPts val="1200"/>
              </a:spcBef>
              <a:spcAft>
                <a:spcPts val="0"/>
              </a:spcAft>
              <a:buNone/>
            </a:pPr>
            <a:r>
              <a:rPr lang="fr">
                <a:latin typeface="Oswald"/>
                <a:ea typeface="Oswald"/>
                <a:cs typeface="Oswald"/>
                <a:sym typeface="Oswald"/>
              </a:rPr>
              <a:t>1. Filtrage et binarisation</a:t>
            </a:r>
            <a:br>
              <a:rPr lang="fr">
                <a:latin typeface="Oswald"/>
                <a:ea typeface="Oswald"/>
                <a:cs typeface="Oswald"/>
                <a:sym typeface="Oswald"/>
              </a:rPr>
            </a:br>
            <a:r>
              <a:rPr lang="fr">
                <a:latin typeface="Oswald"/>
                <a:ea typeface="Oswald"/>
                <a:cs typeface="Oswald"/>
                <a:sym typeface="Oswald"/>
              </a:rPr>
              <a:t>2. Segmentation (K-means)</a:t>
            </a:r>
            <a:br>
              <a:rPr lang="fr">
                <a:latin typeface="Oswald"/>
                <a:ea typeface="Oswald"/>
                <a:cs typeface="Oswald"/>
                <a:sym typeface="Oswald"/>
              </a:rPr>
            </a:br>
            <a:r>
              <a:rPr lang="fr">
                <a:latin typeface="Oswald"/>
                <a:ea typeface="Oswald"/>
                <a:cs typeface="Oswald"/>
                <a:sym typeface="Oswald"/>
              </a:rPr>
              <a:t>3. Méthode de Watershed</a:t>
            </a:r>
            <a:br>
              <a:rPr lang="fr">
                <a:latin typeface="Oswald"/>
                <a:ea typeface="Oswald"/>
                <a:cs typeface="Oswald"/>
                <a:sym typeface="Oswald"/>
              </a:rPr>
            </a:br>
            <a:endParaRPr>
              <a:latin typeface="Oswald"/>
              <a:ea typeface="Oswald"/>
              <a:cs typeface="Oswald"/>
              <a:sym typeface="Oswald"/>
            </a:endParaRPr>
          </a:p>
          <a:p>
            <a:pPr indent="0" lvl="0" marL="457200" rtl="0" algn="l">
              <a:spcBef>
                <a:spcPts val="1200"/>
              </a:spcBef>
              <a:spcAft>
                <a:spcPts val="0"/>
              </a:spcAft>
              <a:buNone/>
            </a:pPr>
            <a:r>
              <a:t/>
            </a:r>
            <a:endParaRPr>
              <a:latin typeface="Oswald"/>
              <a:ea typeface="Oswald"/>
              <a:cs typeface="Oswald"/>
              <a:sym typeface="Oswald"/>
            </a:endParaRPr>
          </a:p>
          <a:p>
            <a:pPr indent="0" lvl="0" marL="0" rtl="0" algn="l">
              <a:spcBef>
                <a:spcPts val="1200"/>
              </a:spcBef>
              <a:spcAft>
                <a:spcPts val="0"/>
              </a:spcAft>
              <a:buNone/>
            </a:pPr>
            <a:r>
              <a:rPr lang="fr" u="sng">
                <a:latin typeface="Oswald"/>
                <a:ea typeface="Oswald"/>
                <a:cs typeface="Oswald"/>
                <a:sym typeface="Oswald"/>
              </a:rPr>
              <a:t>Idées pour la suite</a:t>
            </a:r>
            <a:endParaRPr>
              <a:latin typeface="Oswald"/>
              <a:ea typeface="Oswald"/>
              <a:cs typeface="Oswald"/>
              <a:sym typeface="Oswald"/>
            </a:endParaRPr>
          </a:p>
          <a:p>
            <a:pPr indent="0" lvl="0" marL="457200" rtl="0" algn="l">
              <a:spcBef>
                <a:spcPts val="1200"/>
              </a:spcBef>
              <a:spcAft>
                <a:spcPts val="1200"/>
              </a:spcAft>
              <a:buNone/>
            </a:pPr>
            <a:r>
              <a:rPr lang="fr">
                <a:latin typeface="Oswald"/>
                <a:ea typeface="Oswald"/>
                <a:cs typeface="Oswald"/>
                <a:sym typeface="Oswald"/>
              </a:rPr>
              <a:t>- détection centre des objets</a:t>
            </a:r>
            <a:br>
              <a:rPr lang="fr">
                <a:latin typeface="Oswald"/>
                <a:ea typeface="Oswald"/>
                <a:cs typeface="Oswald"/>
                <a:sym typeface="Oswald"/>
              </a:rPr>
            </a:br>
            <a:r>
              <a:rPr lang="fr">
                <a:latin typeface="Oswald"/>
                <a:ea typeface="Oswald"/>
                <a:cs typeface="Oswald"/>
                <a:sym typeface="Oswald"/>
              </a:rPr>
              <a:t>- mesures dimensions des objets</a:t>
            </a:r>
            <a:br>
              <a:rPr lang="fr">
                <a:latin typeface="Oswald"/>
                <a:ea typeface="Oswald"/>
                <a:cs typeface="Oswald"/>
                <a:sym typeface="Oswald"/>
              </a:rPr>
            </a:br>
            <a:r>
              <a:rPr lang="fr">
                <a:latin typeface="Oswald"/>
                <a:ea typeface="Oswald"/>
                <a:cs typeface="Oswald"/>
                <a:sym typeface="Oswald"/>
              </a:rPr>
              <a:t>- découpe grâce aux éléments précédents</a:t>
            </a:r>
            <a:endParaRPr>
              <a:latin typeface="Oswald"/>
              <a:ea typeface="Oswald"/>
              <a:cs typeface="Oswald"/>
              <a:sym typeface="Oswald"/>
            </a:endParaRPr>
          </a:p>
        </p:txBody>
      </p:sp>
      <p:pic>
        <p:nvPicPr>
          <p:cNvPr id="141" name="Google Shape;141;p21"/>
          <p:cNvPicPr preferRelativeResize="0"/>
          <p:nvPr/>
        </p:nvPicPr>
        <p:blipFill rotWithShape="1">
          <a:blip r:embed="rId3">
            <a:alphaModFix/>
          </a:blip>
          <a:srcRect b="26136" l="24865" r="19803" t="4774"/>
          <a:stretch/>
        </p:blipFill>
        <p:spPr>
          <a:xfrm>
            <a:off x="1022600" y="1017725"/>
            <a:ext cx="2565700" cy="1626815"/>
          </a:xfrm>
          <a:prstGeom prst="rect">
            <a:avLst/>
          </a:prstGeom>
          <a:noFill/>
          <a:ln>
            <a:noFill/>
          </a:ln>
        </p:spPr>
      </p:pic>
      <p:pic>
        <p:nvPicPr>
          <p:cNvPr id="142" name="Google Shape;142;p21"/>
          <p:cNvPicPr preferRelativeResize="0"/>
          <p:nvPr/>
        </p:nvPicPr>
        <p:blipFill rotWithShape="1">
          <a:blip r:embed="rId4">
            <a:alphaModFix/>
          </a:blip>
          <a:srcRect b="27325" l="17228" r="16812" t="3618"/>
          <a:stretch/>
        </p:blipFill>
        <p:spPr>
          <a:xfrm>
            <a:off x="1022588" y="3085375"/>
            <a:ext cx="2565725" cy="1618181"/>
          </a:xfrm>
          <a:prstGeom prst="rect">
            <a:avLst/>
          </a:prstGeom>
          <a:noFill/>
          <a:ln>
            <a:noFill/>
          </a:ln>
        </p:spPr>
      </p:pic>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4" name="Google Shape;144;p21"/>
          <p:cNvSpPr txBox="1"/>
          <p:nvPr/>
        </p:nvSpPr>
        <p:spPr>
          <a:xfrm>
            <a:off x="747550" y="2644550"/>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n°1.7</a:t>
            </a:r>
            <a:r>
              <a:rPr lang="fr" sz="800">
                <a:solidFill>
                  <a:schemeClr val="lt2"/>
                </a:solidFill>
                <a:latin typeface="Oswald"/>
                <a:ea typeface="Oswald"/>
                <a:cs typeface="Oswald"/>
                <a:sym typeface="Oswald"/>
              </a:rPr>
              <a:t> : Segmentation par la méthode  K-Means</a:t>
            </a:r>
            <a:endParaRPr sz="800">
              <a:solidFill>
                <a:schemeClr val="lt2"/>
              </a:solidFill>
              <a:latin typeface="Oswald"/>
              <a:ea typeface="Oswald"/>
              <a:cs typeface="Oswald"/>
              <a:sym typeface="Oswald"/>
            </a:endParaRPr>
          </a:p>
        </p:txBody>
      </p:sp>
      <p:sp>
        <p:nvSpPr>
          <p:cNvPr id="145" name="Google Shape;145;p21"/>
          <p:cNvSpPr txBox="1"/>
          <p:nvPr/>
        </p:nvSpPr>
        <p:spPr>
          <a:xfrm>
            <a:off x="747550" y="4706125"/>
            <a:ext cx="3115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u="sng">
                <a:solidFill>
                  <a:schemeClr val="lt2"/>
                </a:solidFill>
                <a:latin typeface="Oswald"/>
                <a:ea typeface="Oswald"/>
                <a:cs typeface="Oswald"/>
                <a:sym typeface="Oswald"/>
              </a:rPr>
              <a:t>figure n°1.8 </a:t>
            </a:r>
            <a:r>
              <a:rPr lang="fr" sz="800">
                <a:solidFill>
                  <a:schemeClr val="lt2"/>
                </a:solidFill>
                <a:latin typeface="Oswald"/>
                <a:ea typeface="Oswald"/>
                <a:cs typeface="Oswald"/>
                <a:sym typeface="Oswald"/>
              </a:rPr>
              <a:t>: Détection des ailes par méthode de Watershed</a:t>
            </a:r>
            <a:endParaRPr sz="800">
              <a:solidFill>
                <a:schemeClr val="lt2"/>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